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handoutMasterIdLst>
    <p:handoutMasterId r:id="rId108"/>
  </p:handoutMasterIdLst>
  <p:sldIdLst>
    <p:sldId id="425" r:id="rId2"/>
    <p:sldId id="345" r:id="rId3"/>
    <p:sldId id="337" r:id="rId4"/>
    <p:sldId id="318" r:id="rId5"/>
    <p:sldId id="420" r:id="rId6"/>
    <p:sldId id="344" r:id="rId7"/>
    <p:sldId id="421" r:id="rId8"/>
    <p:sldId id="437" r:id="rId9"/>
    <p:sldId id="434" r:id="rId10"/>
    <p:sldId id="435" r:id="rId11"/>
    <p:sldId id="436" r:id="rId12"/>
    <p:sldId id="433" r:id="rId13"/>
    <p:sldId id="432" r:id="rId14"/>
    <p:sldId id="331" r:id="rId15"/>
    <p:sldId id="422" r:id="rId16"/>
    <p:sldId id="440" r:id="rId17"/>
    <p:sldId id="438" r:id="rId18"/>
    <p:sldId id="380" r:id="rId19"/>
    <p:sldId id="263" r:id="rId20"/>
    <p:sldId id="264" r:id="rId21"/>
    <p:sldId id="265" r:id="rId22"/>
    <p:sldId id="266" r:id="rId23"/>
    <p:sldId id="267" r:id="rId24"/>
    <p:sldId id="351" r:id="rId25"/>
    <p:sldId id="419" r:id="rId26"/>
    <p:sldId id="260" r:id="rId27"/>
    <p:sldId id="296" r:id="rId28"/>
    <p:sldId id="386" r:id="rId29"/>
    <p:sldId id="312" r:id="rId30"/>
    <p:sldId id="269" r:id="rId31"/>
    <p:sldId id="270" r:id="rId32"/>
    <p:sldId id="271" r:id="rId33"/>
    <p:sldId id="299" r:id="rId34"/>
    <p:sldId id="268" r:id="rId35"/>
    <p:sldId id="363" r:id="rId36"/>
    <p:sldId id="367" r:id="rId37"/>
    <p:sldId id="383" r:id="rId38"/>
    <p:sldId id="329" r:id="rId39"/>
    <p:sldId id="426" r:id="rId40"/>
    <p:sldId id="346" r:id="rId41"/>
    <p:sldId id="442" r:id="rId42"/>
    <p:sldId id="368" r:id="rId43"/>
    <p:sldId id="443" r:id="rId44"/>
    <p:sldId id="285" r:id="rId45"/>
    <p:sldId id="304" r:id="rId46"/>
    <p:sldId id="289" r:id="rId47"/>
    <p:sldId id="397" r:id="rId48"/>
    <p:sldId id="395" r:id="rId49"/>
    <p:sldId id="286" r:id="rId50"/>
    <p:sldId id="372" r:id="rId51"/>
    <p:sldId id="357" r:id="rId52"/>
    <p:sldId id="358" r:id="rId53"/>
    <p:sldId id="359" r:id="rId54"/>
    <p:sldId id="360" r:id="rId55"/>
    <p:sldId id="401" r:id="rId56"/>
    <p:sldId id="402" r:id="rId57"/>
    <p:sldId id="403" r:id="rId58"/>
    <p:sldId id="429" r:id="rId59"/>
    <p:sldId id="361" r:id="rId60"/>
    <p:sldId id="412" r:id="rId61"/>
    <p:sldId id="398" r:id="rId62"/>
    <p:sldId id="362" r:id="rId63"/>
    <p:sldId id="385" r:id="rId64"/>
    <p:sldId id="388" r:id="rId65"/>
    <p:sldId id="391" r:id="rId66"/>
    <p:sldId id="392" r:id="rId67"/>
    <p:sldId id="400" r:id="rId68"/>
    <p:sldId id="399" r:id="rId69"/>
    <p:sldId id="364" r:id="rId70"/>
    <p:sldId id="405" r:id="rId71"/>
    <p:sldId id="342" r:id="rId72"/>
    <p:sldId id="279" r:id="rId73"/>
    <p:sldId id="280" r:id="rId74"/>
    <p:sldId id="340" r:id="rId75"/>
    <p:sldId id="281" r:id="rId76"/>
    <p:sldId id="339" r:id="rId77"/>
    <p:sldId id="284" r:id="rId78"/>
    <p:sldId id="283" r:id="rId79"/>
    <p:sldId id="282" r:id="rId80"/>
    <p:sldId id="288" r:id="rId81"/>
    <p:sldId id="324" r:id="rId82"/>
    <p:sldId id="347" r:id="rId83"/>
    <p:sldId id="381" r:id="rId84"/>
    <p:sldId id="396" r:id="rId85"/>
    <p:sldId id="292" r:id="rId86"/>
    <p:sldId id="369" r:id="rId87"/>
    <p:sldId id="370" r:id="rId88"/>
    <p:sldId id="404" r:id="rId89"/>
    <p:sldId id="295" r:id="rId90"/>
    <p:sldId id="366" r:id="rId91"/>
    <p:sldId id="374" r:id="rId92"/>
    <p:sldId id="376" r:id="rId93"/>
    <p:sldId id="375" r:id="rId94"/>
    <p:sldId id="371" r:id="rId95"/>
    <p:sldId id="382" r:id="rId96"/>
    <p:sldId id="406" r:id="rId97"/>
    <p:sldId id="407" r:id="rId98"/>
    <p:sldId id="410" r:id="rId99"/>
    <p:sldId id="408" r:id="rId100"/>
    <p:sldId id="409" r:id="rId101"/>
    <p:sldId id="411" r:id="rId102"/>
    <p:sldId id="290" r:id="rId103"/>
    <p:sldId id="414" r:id="rId104"/>
    <p:sldId id="291" r:id="rId105"/>
    <p:sldId id="294" r:id="rId106"/>
  </p:sldIdLst>
  <p:sldSz cx="9144000" cy="6858000" type="screen4x3"/>
  <p:notesSz cx="7102475" cy="9388475"/>
  <p:defaultTextStyle>
    <a:defPPr>
      <a:defRPr lang="en-US"/>
    </a:defPPr>
    <a:lvl1pPr algn="l" rtl="0" fontAlgn="base">
      <a:spcBef>
        <a:spcPct val="0"/>
      </a:spcBef>
      <a:spcAft>
        <a:spcPct val="0"/>
      </a:spcAft>
      <a:defRPr sz="3600" b="1" kern="1200">
        <a:solidFill>
          <a:schemeClr val="bg1"/>
        </a:solidFill>
        <a:latin typeface="Copperplate Gothic Bold" pitchFamily="34" charset="0"/>
        <a:ea typeface="+mn-ea"/>
        <a:cs typeface="Arial" charset="0"/>
      </a:defRPr>
    </a:lvl1pPr>
    <a:lvl2pPr marL="457200" algn="l" rtl="0" fontAlgn="base">
      <a:spcBef>
        <a:spcPct val="0"/>
      </a:spcBef>
      <a:spcAft>
        <a:spcPct val="0"/>
      </a:spcAft>
      <a:defRPr sz="3600" b="1" kern="1200">
        <a:solidFill>
          <a:schemeClr val="bg1"/>
        </a:solidFill>
        <a:latin typeface="Copperplate Gothic Bold" pitchFamily="34" charset="0"/>
        <a:ea typeface="+mn-ea"/>
        <a:cs typeface="Arial" charset="0"/>
      </a:defRPr>
    </a:lvl2pPr>
    <a:lvl3pPr marL="914400" algn="l" rtl="0" fontAlgn="base">
      <a:spcBef>
        <a:spcPct val="0"/>
      </a:spcBef>
      <a:spcAft>
        <a:spcPct val="0"/>
      </a:spcAft>
      <a:defRPr sz="3600" b="1" kern="1200">
        <a:solidFill>
          <a:schemeClr val="bg1"/>
        </a:solidFill>
        <a:latin typeface="Copperplate Gothic Bold" pitchFamily="34" charset="0"/>
        <a:ea typeface="+mn-ea"/>
        <a:cs typeface="Arial" charset="0"/>
      </a:defRPr>
    </a:lvl3pPr>
    <a:lvl4pPr marL="1371600" algn="l" rtl="0" fontAlgn="base">
      <a:spcBef>
        <a:spcPct val="0"/>
      </a:spcBef>
      <a:spcAft>
        <a:spcPct val="0"/>
      </a:spcAft>
      <a:defRPr sz="3600" b="1" kern="1200">
        <a:solidFill>
          <a:schemeClr val="bg1"/>
        </a:solidFill>
        <a:latin typeface="Copperplate Gothic Bold" pitchFamily="34" charset="0"/>
        <a:ea typeface="+mn-ea"/>
        <a:cs typeface="Arial" charset="0"/>
      </a:defRPr>
    </a:lvl4pPr>
    <a:lvl5pPr marL="1828800" algn="l" rtl="0" fontAlgn="base">
      <a:spcBef>
        <a:spcPct val="0"/>
      </a:spcBef>
      <a:spcAft>
        <a:spcPct val="0"/>
      </a:spcAft>
      <a:defRPr sz="3600" b="1" kern="1200">
        <a:solidFill>
          <a:schemeClr val="bg1"/>
        </a:solidFill>
        <a:latin typeface="Copperplate Gothic Bold" pitchFamily="34" charset="0"/>
        <a:ea typeface="+mn-ea"/>
        <a:cs typeface="Arial" charset="0"/>
      </a:defRPr>
    </a:lvl5pPr>
    <a:lvl6pPr marL="2286000" algn="l" defTabSz="914400" rtl="0" eaLnBrk="1" latinLnBrk="0" hangingPunct="1">
      <a:defRPr sz="3600" b="1" kern="1200">
        <a:solidFill>
          <a:schemeClr val="bg1"/>
        </a:solidFill>
        <a:latin typeface="Copperplate Gothic Bold" pitchFamily="34" charset="0"/>
        <a:ea typeface="+mn-ea"/>
        <a:cs typeface="Arial" charset="0"/>
      </a:defRPr>
    </a:lvl6pPr>
    <a:lvl7pPr marL="2743200" algn="l" defTabSz="914400" rtl="0" eaLnBrk="1" latinLnBrk="0" hangingPunct="1">
      <a:defRPr sz="3600" b="1" kern="1200">
        <a:solidFill>
          <a:schemeClr val="bg1"/>
        </a:solidFill>
        <a:latin typeface="Copperplate Gothic Bold" pitchFamily="34" charset="0"/>
        <a:ea typeface="+mn-ea"/>
        <a:cs typeface="Arial" charset="0"/>
      </a:defRPr>
    </a:lvl7pPr>
    <a:lvl8pPr marL="3200400" algn="l" defTabSz="914400" rtl="0" eaLnBrk="1" latinLnBrk="0" hangingPunct="1">
      <a:defRPr sz="3600" b="1" kern="1200">
        <a:solidFill>
          <a:schemeClr val="bg1"/>
        </a:solidFill>
        <a:latin typeface="Copperplate Gothic Bold" pitchFamily="34" charset="0"/>
        <a:ea typeface="+mn-ea"/>
        <a:cs typeface="Arial" charset="0"/>
      </a:defRPr>
    </a:lvl8pPr>
    <a:lvl9pPr marL="3657600" algn="l" defTabSz="914400" rtl="0" eaLnBrk="1" latinLnBrk="0" hangingPunct="1">
      <a:defRPr sz="3600" b="1" kern="1200">
        <a:solidFill>
          <a:schemeClr val="bg1"/>
        </a:solidFill>
        <a:latin typeface="Copperplate Gothic Bold"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83008"/>
    <a:srgbClr val="CC0000"/>
    <a:srgbClr val="0066FF"/>
    <a:srgbClr val="993300"/>
    <a:srgbClr val="D2A578"/>
    <a:srgbClr val="996633"/>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9" autoAdjust="0"/>
    <p:restoredTop sz="99758" autoAdjust="0"/>
  </p:normalViewPr>
  <p:slideViewPr>
    <p:cSldViewPr>
      <p:cViewPr varScale="1">
        <p:scale>
          <a:sx n="72" d="100"/>
          <a:sy n="72" d="100"/>
        </p:scale>
        <p:origin x="7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302"/>
    </p:cViewPr>
  </p:sorterViewPr>
  <p:notesViewPr>
    <p:cSldViewPr>
      <p:cViewPr varScale="1">
        <p:scale>
          <a:sx n="55" d="100"/>
          <a:sy n="55" d="100"/>
        </p:scale>
        <p:origin x="185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213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defRPr sz="1200" b="0">
                <a:solidFill>
                  <a:schemeClr val="tx1"/>
                </a:solidFill>
                <a:effectLst/>
                <a:latin typeface="Arial" charset="0"/>
                <a:cs typeface="+mn-cs"/>
              </a:defRPr>
            </a:lvl1pPr>
          </a:lstStyle>
          <a:p>
            <a:pPr>
              <a:defRPr/>
            </a:pPr>
            <a:endParaRPr lang="en-US"/>
          </a:p>
        </p:txBody>
      </p:sp>
      <p:sp>
        <p:nvSpPr>
          <p:cNvPr id="23555" name="Rectangle 3"/>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defRPr sz="1200" b="0">
                <a:solidFill>
                  <a:schemeClr val="tx1"/>
                </a:solidFill>
                <a:effectLst/>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defRPr sz="1200" b="0">
                <a:solidFill>
                  <a:schemeClr val="tx1"/>
                </a:solidFill>
                <a:effectLst/>
                <a:latin typeface="Arial" charset="0"/>
                <a:cs typeface="+mn-cs"/>
              </a:defRPr>
            </a:lvl1pPr>
          </a:lstStyle>
          <a:p>
            <a:pPr>
              <a:defRPr/>
            </a:pPr>
            <a:endParaRPr lang="en-US"/>
          </a:p>
        </p:txBody>
      </p:sp>
      <p:sp>
        <p:nvSpPr>
          <p:cNvPr id="23559" name="Rectangle 7"/>
          <p:cNvSpPr>
            <a:spLocks noGrp="1" noChangeArrowheads="1"/>
          </p:cNvSpPr>
          <p:nvPr>
            <p:ph type="sldNum" sz="quarter" idx="5"/>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defRPr sz="1200" b="0">
                <a:solidFill>
                  <a:schemeClr val="tx1"/>
                </a:solidFill>
                <a:effectLst/>
                <a:latin typeface="Arial" charset="0"/>
                <a:cs typeface="+mn-cs"/>
              </a:defRPr>
            </a:lvl1pPr>
          </a:lstStyle>
          <a:p>
            <a:pPr>
              <a:defRPr/>
            </a:pPr>
            <a:fld id="{6C717654-5CF6-4E08-A027-98ABEE01D5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F6217C-2078-46CB-8FF3-82839A429E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6D8471-5C7E-436C-ADE8-2AF96BF327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C25F96-3254-4EC8-82CF-2DFA41069D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2A71C-FAFA-4B87-9B3D-D8F51BBBE6E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181EC-8985-4743-B727-67A756F7378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AEEAC9-22E3-4419-90CE-2FF890F0B11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B2BAEC-A0E2-4AB9-9DE3-0041CB616B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4F6650-5FFC-42BE-932F-5B3678938FA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D00652-9694-4B4C-B9E0-5F8EFED618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3D1D49-6A7F-473D-B31B-7B61D0A2CB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EB4B0F-14C3-4FD8-8F8F-1C18EDF789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ffectLst/>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ffectLst/>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effectLst/>
                <a:latin typeface="Arial" charset="0"/>
                <a:cs typeface="+mn-cs"/>
              </a:defRPr>
            </a:lvl1pPr>
          </a:lstStyle>
          <a:p>
            <a:pPr>
              <a:defRPr/>
            </a:pPr>
            <a:fld id="{B3AE599B-DEF8-47CE-B26B-B36EEBD4D9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photos.amritapuri.org/bharat/bharat07.php"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b/b3/Michelle_Bachelet_foto_campa%C3%B1a.jpg"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George_Bernard_Shaw_1936.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en.wikipedia.org/wiki/File:US_Army_Medical_Corps_Branch_Plaque.gif"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upload.wikimedia.org/wikipedia/commons/9/98/Mahadev_Desai_and_Gandhi_2_1939.jp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http://oregonstate.edu/instruct/soc204/plazad/native/melissa/cree%20prophecy.jpg" TargetMode="Externa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7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potato field of Summer Creek Farm"/>
          <p:cNvPicPr>
            <a:picLocks noChangeAspect="1" noChangeArrowheads="1"/>
          </p:cNvPicPr>
          <p:nvPr/>
        </p:nvPicPr>
        <p:blipFill>
          <a:blip r:embed="rId2"/>
          <a:srcRect/>
          <a:stretch>
            <a:fillRect/>
          </a:stretch>
        </p:blipFill>
        <p:spPr bwMode="auto">
          <a:xfrm>
            <a:off x="-1633183" y="-1"/>
            <a:ext cx="10896600" cy="6858000"/>
          </a:xfrm>
          <a:prstGeom prst="rect">
            <a:avLst/>
          </a:prstGeom>
          <a:noFill/>
          <a:ln w="9525">
            <a:noFill/>
            <a:miter lim="800000"/>
            <a:headEnd/>
            <a:tailEnd/>
          </a:ln>
        </p:spPr>
      </p:pic>
      <p:sp>
        <p:nvSpPr>
          <p:cNvPr id="143365" name="Text Box 5"/>
          <p:cNvSpPr txBox="1">
            <a:spLocks noChangeArrowheads="1"/>
          </p:cNvSpPr>
          <p:nvPr/>
        </p:nvSpPr>
        <p:spPr bwMode="auto">
          <a:xfrm>
            <a:off x="-560388" y="5486400"/>
            <a:ext cx="8969375" cy="641350"/>
          </a:xfrm>
          <a:prstGeom prst="rect">
            <a:avLst/>
          </a:prstGeom>
          <a:noFill/>
          <a:ln w="9525">
            <a:noFill/>
            <a:miter lim="800000"/>
            <a:headEnd/>
            <a:tailEnd/>
          </a:ln>
          <a:effectLst/>
        </p:spPr>
        <p:txBody>
          <a:bodyPr>
            <a:spAutoFit/>
          </a:bodyPr>
          <a:lstStyle/>
          <a:p>
            <a:pPr>
              <a:defRPr/>
            </a:pPr>
            <a:r>
              <a:rPr lang="en-US" dirty="0">
                <a:effectLst>
                  <a:outerShdw blurRad="38100" dist="38100" dir="2700000" algn="tl">
                    <a:srgbClr val="C0C0C0"/>
                  </a:outerShdw>
                </a:effectLst>
                <a:cs typeface="+mn-cs"/>
              </a:rPr>
              <a:t>  GLOBAL COALITION FOR PEACE</a:t>
            </a:r>
          </a:p>
        </p:txBody>
      </p:sp>
      <p:sp>
        <p:nvSpPr>
          <p:cNvPr id="143366" name="Text Box 6"/>
          <p:cNvSpPr txBox="1">
            <a:spLocks noChangeArrowheads="1"/>
          </p:cNvSpPr>
          <p:nvPr/>
        </p:nvSpPr>
        <p:spPr bwMode="auto">
          <a:xfrm>
            <a:off x="-1066801" y="0"/>
            <a:ext cx="9982200" cy="1739900"/>
          </a:xfrm>
          <a:prstGeom prst="rect">
            <a:avLst/>
          </a:prstGeom>
          <a:noFill/>
          <a:ln w="9525">
            <a:noFill/>
            <a:miter lim="800000"/>
            <a:headEnd/>
            <a:tailEnd/>
          </a:ln>
        </p:spPr>
        <p:txBody>
          <a:bodyPr>
            <a:spAutoFit/>
          </a:bodyPr>
          <a:lstStyle/>
          <a:p>
            <a:pPr algn="ctr">
              <a:defRPr/>
            </a:pPr>
            <a:r>
              <a:rPr lang="en-US" dirty="0">
                <a:solidFill>
                  <a:srgbClr val="990000"/>
                </a:solidFill>
                <a:effectLst>
                  <a:outerShdw blurRad="38100" dist="38100" dir="2700000" algn="tl">
                    <a:srgbClr val="C0C0C0"/>
                  </a:outerShdw>
                </a:effectLst>
                <a:cs typeface="+mn-cs"/>
              </a:rPr>
              <a:t>the economy of feminine </a:t>
            </a:r>
          </a:p>
          <a:p>
            <a:pPr algn="ctr">
              <a:defRPr/>
            </a:pPr>
            <a:r>
              <a:rPr lang="en-US" dirty="0">
                <a:solidFill>
                  <a:srgbClr val="990000"/>
                </a:solidFill>
                <a:effectLst>
                  <a:outerShdw blurRad="38100" dist="38100" dir="2700000" algn="tl">
                    <a:srgbClr val="C0C0C0"/>
                  </a:outerShdw>
                </a:effectLst>
                <a:cs typeface="+mn-cs"/>
              </a:rPr>
              <a:t>leadership for integration </a:t>
            </a:r>
          </a:p>
          <a:p>
            <a:pPr algn="ctr">
              <a:defRPr/>
            </a:pPr>
            <a:r>
              <a:rPr lang="en-US" dirty="0">
                <a:solidFill>
                  <a:srgbClr val="990000"/>
                </a:solidFill>
                <a:effectLst>
                  <a:outerShdw blurRad="38100" dist="38100" dir="2700000" algn="tl">
                    <a:srgbClr val="C0C0C0"/>
                  </a:outerShdw>
                </a:effectLst>
                <a:cs typeface="+mn-cs"/>
              </a:rPr>
              <a:t>and inclusiveness</a:t>
            </a:r>
          </a:p>
        </p:txBody>
      </p:sp>
      <p:sp>
        <p:nvSpPr>
          <p:cNvPr id="143367" name="Text Box 7"/>
          <p:cNvSpPr txBox="1">
            <a:spLocks noChangeArrowheads="1"/>
          </p:cNvSpPr>
          <p:nvPr/>
        </p:nvSpPr>
        <p:spPr bwMode="auto">
          <a:xfrm>
            <a:off x="-609600" y="2468561"/>
            <a:ext cx="8763000" cy="1920875"/>
          </a:xfrm>
          <a:prstGeom prst="rect">
            <a:avLst/>
          </a:prstGeom>
          <a:noFill/>
          <a:ln w="9525">
            <a:noFill/>
            <a:miter lim="800000"/>
            <a:headEnd/>
            <a:tailEnd/>
          </a:ln>
          <a:effectLst/>
        </p:spPr>
        <p:txBody>
          <a:bodyPr>
            <a:spAutoFit/>
          </a:bodyPr>
          <a:lstStyle/>
          <a:p>
            <a:pPr algn="ctr">
              <a:defRPr/>
            </a:pPr>
            <a:r>
              <a:rPr lang="en-US" sz="4000" dirty="0">
                <a:effectLst>
                  <a:outerShdw blurRad="38100" dist="38100" dir="2700000" algn="tl">
                    <a:srgbClr val="C0C0C0"/>
                  </a:outerShdw>
                </a:effectLst>
                <a:cs typeface="+mn-cs"/>
              </a:rPr>
              <a:t>  APARIGRAHA:  A</a:t>
            </a:r>
          </a:p>
          <a:p>
            <a:pPr>
              <a:defRPr/>
            </a:pPr>
            <a:r>
              <a:rPr lang="en-US" sz="4000" dirty="0">
                <a:effectLst>
                  <a:outerShdw blurRad="38100" dist="38100" dir="2700000" algn="tl">
                    <a:srgbClr val="C0C0C0"/>
                  </a:outerShdw>
                </a:effectLst>
                <a:cs typeface="+mn-cs"/>
              </a:rPr>
              <a:t>NEW ECONOMIC PARADIGM      </a:t>
            </a:r>
          </a:p>
          <a:p>
            <a:pPr>
              <a:defRPr/>
            </a:pPr>
            <a:r>
              <a:rPr lang="en-US" sz="4000" dirty="0">
                <a:effectLst>
                  <a:outerShdw blurRad="38100" dist="38100" dir="2700000" algn="tl">
                    <a:srgbClr val="C0C0C0"/>
                  </a:outerShdw>
                </a:effectLst>
                <a:cs typeface="+mn-cs"/>
              </a:rPr>
              <a:t>   FOR A CULTURE OF PEACE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0" descr="Shri Amma Karunamayi"/>
          <p:cNvPicPr>
            <a:picLocks noChangeAspect="1" noChangeArrowheads="1"/>
          </p:cNvPicPr>
          <p:nvPr/>
        </p:nvPicPr>
        <p:blipFill>
          <a:blip r:embed="rId2"/>
          <a:srcRect/>
          <a:stretch>
            <a:fillRect/>
          </a:stretch>
        </p:blipFill>
        <p:spPr bwMode="auto">
          <a:xfrm>
            <a:off x="5334000" y="1371600"/>
            <a:ext cx="3495675" cy="4962525"/>
          </a:xfrm>
          <a:prstGeom prst="rect">
            <a:avLst/>
          </a:prstGeom>
          <a:noFill/>
          <a:ln w="9525">
            <a:noFill/>
            <a:miter lim="800000"/>
            <a:headEnd/>
            <a:tailEnd/>
          </a:ln>
        </p:spPr>
      </p:pic>
      <p:sp>
        <p:nvSpPr>
          <p:cNvPr id="23554" name="Text Box 5"/>
          <p:cNvSpPr txBox="1">
            <a:spLocks noChangeArrowheads="1"/>
          </p:cNvSpPr>
          <p:nvPr/>
        </p:nvSpPr>
        <p:spPr bwMode="auto">
          <a:xfrm>
            <a:off x="1584325" y="508000"/>
            <a:ext cx="5597525" cy="641350"/>
          </a:xfrm>
          <a:prstGeom prst="rect">
            <a:avLst/>
          </a:prstGeom>
          <a:noFill/>
          <a:ln w="9525">
            <a:noFill/>
            <a:miter lim="800000"/>
            <a:headEnd/>
            <a:tailEnd/>
          </a:ln>
        </p:spPr>
        <p:txBody>
          <a:bodyPr wrap="none">
            <a:spAutoFit/>
          </a:bodyPr>
          <a:lstStyle/>
          <a:p>
            <a:r>
              <a:rPr lang="en-US"/>
              <a:t>Amma sri karunamayi</a:t>
            </a:r>
          </a:p>
        </p:txBody>
      </p:sp>
      <p:sp>
        <p:nvSpPr>
          <p:cNvPr id="23555" name="Text Box 6"/>
          <p:cNvSpPr txBox="1">
            <a:spLocks noChangeArrowheads="1"/>
          </p:cNvSpPr>
          <p:nvPr/>
        </p:nvSpPr>
        <p:spPr bwMode="auto">
          <a:xfrm>
            <a:off x="304800" y="1600200"/>
            <a:ext cx="4876800" cy="4814888"/>
          </a:xfrm>
          <a:prstGeom prst="rect">
            <a:avLst/>
          </a:prstGeom>
          <a:noFill/>
          <a:ln w="9525">
            <a:noFill/>
            <a:miter lim="800000"/>
            <a:headEnd/>
            <a:tailEnd/>
          </a:ln>
        </p:spPr>
        <p:txBody>
          <a:bodyPr>
            <a:spAutoFit/>
          </a:bodyPr>
          <a:lstStyle/>
          <a:p>
            <a:pPr algn="ctr"/>
            <a:r>
              <a:rPr lang="en-US" sz="3200"/>
              <a:t>EMBODIMENT OF KARMA YOGA TO PACIFY PITTA DOSHA &amp; MOVE RAJA GUNA TO SATTWA </a:t>
            </a:r>
          </a:p>
          <a:p>
            <a:pPr algn="ctr"/>
            <a:endParaRPr lang="en-US" sz="1800"/>
          </a:p>
          <a:p>
            <a:pPr algn="ctr"/>
            <a:r>
              <a:rPr lang="en-US" sz="3200"/>
              <a:t>ENACTS TRADITIONAL  VEDIC TEACHING</a:t>
            </a:r>
            <a:r>
              <a:rPr lang="en-US"/>
              <a:t>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5"/>
          <p:cNvSpPr txBox="1">
            <a:spLocks noChangeArrowheads="1"/>
          </p:cNvSpPr>
          <p:nvPr/>
        </p:nvSpPr>
        <p:spPr bwMode="auto">
          <a:xfrm>
            <a:off x="3260725" y="1027113"/>
            <a:ext cx="184150" cy="366712"/>
          </a:xfrm>
          <a:prstGeom prst="rect">
            <a:avLst/>
          </a:prstGeom>
          <a:noFill/>
          <a:ln w="9525">
            <a:noFill/>
            <a:miter lim="800000"/>
            <a:headEnd/>
            <a:tailEnd/>
          </a:ln>
        </p:spPr>
        <p:txBody>
          <a:bodyPr wrap="none">
            <a:spAutoFit/>
          </a:bodyPr>
          <a:lstStyle/>
          <a:p>
            <a:endParaRPr lang="en-US" sz="1800" b="0">
              <a:latin typeface="Arial" charset="0"/>
            </a:endParaRPr>
          </a:p>
        </p:txBody>
      </p:sp>
      <p:sp>
        <p:nvSpPr>
          <p:cNvPr id="115714" name="Text Box 3"/>
          <p:cNvSpPr txBox="1">
            <a:spLocks noChangeArrowheads="1"/>
          </p:cNvSpPr>
          <p:nvPr/>
        </p:nvSpPr>
        <p:spPr bwMode="auto">
          <a:xfrm>
            <a:off x="3641725" y="874713"/>
            <a:ext cx="184150" cy="366712"/>
          </a:xfrm>
          <a:prstGeom prst="rect">
            <a:avLst/>
          </a:prstGeom>
          <a:noFill/>
          <a:ln w="9525">
            <a:noFill/>
            <a:miter lim="800000"/>
            <a:headEnd/>
            <a:tailEnd/>
          </a:ln>
        </p:spPr>
        <p:txBody>
          <a:bodyPr wrap="none">
            <a:spAutoFit/>
          </a:bodyPr>
          <a:lstStyle/>
          <a:p>
            <a:endParaRPr lang="en-US" sz="1800" b="0">
              <a:latin typeface="Arial" charset="0"/>
            </a:endParaRPr>
          </a:p>
        </p:txBody>
      </p:sp>
      <p:sp>
        <p:nvSpPr>
          <p:cNvPr id="116740" name="Text Box 4"/>
          <p:cNvSpPr txBox="1">
            <a:spLocks noChangeArrowheads="1"/>
          </p:cNvSpPr>
          <p:nvPr/>
        </p:nvSpPr>
        <p:spPr bwMode="auto">
          <a:xfrm>
            <a:off x="160338" y="457200"/>
            <a:ext cx="8678862" cy="6740525"/>
          </a:xfrm>
          <a:prstGeom prst="rect">
            <a:avLst/>
          </a:prstGeom>
          <a:noFill/>
          <a:ln w="9525">
            <a:noFill/>
            <a:miter lim="800000"/>
            <a:headEnd/>
            <a:tailEnd/>
          </a:ln>
          <a:effectLst/>
        </p:spPr>
        <p:txBody>
          <a:bodyPr>
            <a:spAutoFit/>
          </a:bodyPr>
          <a:lstStyle/>
          <a:p>
            <a:pPr algn="ctr"/>
            <a:r>
              <a:rPr lang="en-US" sz="3200"/>
              <a:t>THE</a:t>
            </a:r>
            <a:r>
              <a:rPr lang="en-US" sz="3200" b="0">
                <a:effectLst>
                  <a:outerShdw blurRad="38100" dist="38100" dir="2700000" algn="tl">
                    <a:srgbClr val="000000"/>
                  </a:outerShdw>
                </a:effectLst>
              </a:rPr>
              <a:t> POLITICAL</a:t>
            </a:r>
            <a:r>
              <a:rPr lang="en-US" sz="3200"/>
              <a:t> </a:t>
            </a:r>
            <a:r>
              <a:rPr lang="en-US" sz="3200" b="0">
                <a:effectLst>
                  <a:outerShdw blurRad="38100" dist="38100" dir="2700000" algn="tl">
                    <a:srgbClr val="000000"/>
                  </a:outerShdw>
                </a:effectLst>
              </a:rPr>
              <a:t>ORGANIZATION</a:t>
            </a:r>
          </a:p>
          <a:p>
            <a:pPr algn="ctr"/>
            <a:endParaRPr lang="en-US" sz="1200"/>
          </a:p>
          <a:p>
            <a:pPr algn="ctr"/>
            <a:endParaRPr lang="en-US" sz="1200" b="0"/>
          </a:p>
          <a:p>
            <a:pPr algn="ctr"/>
            <a:r>
              <a:rPr lang="en-US" sz="2800">
                <a:effectLst>
                  <a:outerShdw blurRad="38100" dist="38100" dir="2700000" algn="tl">
                    <a:srgbClr val="000000"/>
                  </a:outerShdw>
                </a:effectLst>
              </a:rPr>
              <a:t>THE PRACTICE OF SELF-GOVERNANCE</a:t>
            </a:r>
            <a:r>
              <a:rPr lang="en-US" sz="1800" b="0"/>
              <a:t> </a:t>
            </a:r>
            <a:r>
              <a:rPr lang="en-US" sz="2800">
                <a:effectLst>
                  <a:outerShdw blurRad="38100" dist="38100" dir="2700000" algn="tl">
                    <a:srgbClr val="000000"/>
                  </a:outerShdw>
                </a:effectLst>
              </a:rPr>
              <a:t>MUST START AT THE BASIC CELL UNITS ASSUMING SOCIETAL RESPONSIBILITY</a:t>
            </a:r>
            <a:r>
              <a:rPr lang="en-US" sz="2800" b="0">
                <a:effectLst>
                  <a:outerShdw blurRad="38100" dist="38100" dir="2700000" algn="tl">
                    <a:srgbClr val="000000"/>
                  </a:outerShdw>
                </a:effectLst>
              </a:rPr>
              <a:t> </a:t>
            </a:r>
            <a:r>
              <a:rPr lang="en-US" sz="2800">
                <a:effectLst>
                  <a:outerShdw blurRad="38100" dist="38100" dir="2700000" algn="tl">
                    <a:srgbClr val="000000"/>
                  </a:outerShdw>
                </a:effectLst>
              </a:rPr>
              <a:t>TO SATISFY THE BASIC NEEDS OF THE TOTALITY OF THE CORRESPONDING CELL.</a:t>
            </a:r>
          </a:p>
          <a:p>
            <a:pPr algn="ctr"/>
            <a:endParaRPr lang="en-US" sz="1600">
              <a:effectLst>
                <a:outerShdw blurRad="38100" dist="38100" dir="2700000" algn="tl">
                  <a:srgbClr val="000000"/>
                </a:outerShdw>
              </a:effectLst>
            </a:endParaRPr>
          </a:p>
          <a:p>
            <a:pPr algn="ctr"/>
            <a:r>
              <a:rPr lang="en-US" sz="2800">
                <a:effectLst>
                  <a:outerShdw blurRad="38100" dist="38100" dir="2700000" algn="tl">
                    <a:srgbClr val="000000"/>
                  </a:outerShdw>
                </a:effectLst>
              </a:rPr>
              <a:t>MUST MOVE FROM THE PERIPHERY TO THE CENTER. THAT MEANS THE COMMUNAL CELL FROM THE COUNTRY SIDE AN THE PERIPHERAL CITIES TOWARDS THE URBAN CENTERS OF POWER WHO SHOULD PROVIDE THE NECESSARY SUPPORT.</a:t>
            </a:r>
          </a:p>
          <a:p>
            <a:pPr algn="ctr"/>
            <a:endParaRPr lang="en-US" sz="2800">
              <a:effectLst>
                <a:outerShdw blurRad="38100" dist="38100" dir="2700000" algn="tl">
                  <a:srgbClr val="000000"/>
                </a:outerShdw>
              </a:effectLst>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Text Box 5"/>
          <p:cNvSpPr txBox="1">
            <a:spLocks noChangeArrowheads="1"/>
          </p:cNvSpPr>
          <p:nvPr/>
        </p:nvSpPr>
        <p:spPr bwMode="auto">
          <a:xfrm>
            <a:off x="381000" y="533400"/>
            <a:ext cx="8458200" cy="5386090"/>
          </a:xfrm>
          <a:prstGeom prst="rect">
            <a:avLst/>
          </a:prstGeom>
          <a:noFill/>
          <a:ln w="9525">
            <a:noFill/>
            <a:miter lim="800000"/>
            <a:headEnd/>
            <a:tailEnd/>
          </a:ln>
          <a:effectLst/>
        </p:spPr>
        <p:txBody>
          <a:bodyPr>
            <a:spAutoFit/>
          </a:bodyPr>
          <a:lstStyle/>
          <a:p>
            <a:r>
              <a:rPr lang="en-US" sz="3200" b="0" dirty="0">
                <a:effectLst>
                  <a:outerShdw blurRad="38100" dist="38100" dir="2700000" algn="tl">
                    <a:srgbClr val="000000"/>
                  </a:outerShdw>
                </a:effectLst>
              </a:rPr>
              <a:t>ORGANIZATIONAL DEVELOPMENT</a:t>
            </a:r>
          </a:p>
          <a:p>
            <a:endParaRPr lang="en-US" sz="1600" b="0" dirty="0">
              <a:effectLst>
                <a:outerShdw blurRad="38100" dist="38100" dir="2700000" algn="tl">
                  <a:srgbClr val="000000"/>
                </a:outerShdw>
              </a:effectLst>
            </a:endParaRPr>
          </a:p>
          <a:p>
            <a:pPr algn="ctr"/>
            <a:r>
              <a:rPr lang="en-US" sz="2400" b="0" dirty="0">
                <a:effectLst>
                  <a:outerShdw blurRad="38100" dist="38100" dir="2700000" algn="tl">
                    <a:srgbClr val="000000"/>
                  </a:outerShdw>
                </a:effectLst>
              </a:rPr>
              <a:t>CONGLOMERATE OF CELLS WILL</a:t>
            </a:r>
            <a:r>
              <a:rPr lang="en-US" sz="3200" b="0" dirty="0">
                <a:effectLst>
                  <a:outerShdw blurRad="38100" dist="38100" dir="2700000" algn="tl">
                    <a:srgbClr val="000000"/>
                  </a:outerShdw>
                </a:effectLst>
              </a:rPr>
              <a:t> </a:t>
            </a:r>
            <a:r>
              <a:rPr lang="en-US" sz="2400" b="0" dirty="0">
                <a:effectLst>
                  <a:outerShdw blurRad="38100" dist="38100" dir="2700000" algn="tl">
                    <a:srgbClr val="000000"/>
                  </a:outerShdw>
                </a:effectLst>
              </a:rPr>
              <a:t>BE ON</a:t>
            </a:r>
            <a:r>
              <a:rPr lang="en-US" sz="3200" b="0" dirty="0">
                <a:effectLst>
                  <a:outerShdw blurRad="38100" dist="38100" dir="2700000" algn="tl">
                    <a:srgbClr val="000000"/>
                  </a:outerShdw>
                </a:effectLst>
              </a:rPr>
              <a:t> </a:t>
            </a:r>
            <a:r>
              <a:rPr lang="en-US" sz="2400" b="0" dirty="0">
                <a:effectLst>
                  <a:outerShdw blurRad="38100" dist="38100" dir="2700000" algn="tl">
                    <a:srgbClr val="000000"/>
                  </a:outerShdw>
                </a:effectLst>
              </a:rPr>
              <a:t>THEIR TURN GROUPED TOGETHER BASED ON AVAILABILITY OF SERVICES, SIZE OF THE POPULATION, SELF DETERMINATION OF THE POPULATION ETC. UNTIL THESE ISSUES ARE RESOLVED THE EXISTING CONDITIONS WILL BE MAINTAINED.</a:t>
            </a:r>
          </a:p>
          <a:p>
            <a:endParaRPr lang="en-US" sz="2400" b="0" dirty="0">
              <a:effectLst>
                <a:outerShdw blurRad="38100" dist="38100" dir="2700000" algn="tl">
                  <a:srgbClr val="000000"/>
                </a:outerShdw>
              </a:effectLst>
            </a:endParaRPr>
          </a:p>
          <a:p>
            <a:pPr algn="ctr"/>
            <a:r>
              <a:rPr lang="en-US" sz="2400" b="0" dirty="0">
                <a:effectLst>
                  <a:outerShdw blurRad="38100" dist="38100" dir="2700000" algn="tl">
                    <a:srgbClr val="000000"/>
                  </a:outerShdw>
                </a:effectLst>
              </a:rPr>
              <a:t>ASSEMBLIES ORGANIZED IN SIMILAR MANNER WILL NOMINATE DELEGATES FORMING INCREASING LEVELS UNTIL GETTING TO THE NATIONAL LEVEL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286000" y="609600"/>
            <a:ext cx="4648200" cy="701675"/>
          </a:xfrm>
          <a:prstGeom prst="rect">
            <a:avLst/>
          </a:prstGeom>
          <a:noFill/>
          <a:ln w="9525">
            <a:noFill/>
            <a:miter lim="800000"/>
            <a:headEnd/>
            <a:tailEnd/>
          </a:ln>
        </p:spPr>
        <p:txBody>
          <a:bodyPr>
            <a:spAutoFit/>
          </a:bodyPr>
          <a:lstStyle/>
          <a:p>
            <a:pPr algn="ctr">
              <a:defRPr/>
            </a:pPr>
            <a:r>
              <a:rPr lang="en-US" sz="4000">
                <a:effectLst>
                  <a:outerShdw blurRad="38100" dist="38100" dir="2700000" algn="tl">
                    <a:srgbClr val="000000"/>
                  </a:outerShdw>
                </a:effectLst>
                <a:ea typeface="ＭＳ Ｐゴシック"/>
              </a:rPr>
              <a:t>POLARIZATION</a:t>
            </a:r>
          </a:p>
        </p:txBody>
      </p:sp>
      <p:sp>
        <p:nvSpPr>
          <p:cNvPr id="38915" name="Text Box 3"/>
          <p:cNvSpPr txBox="1">
            <a:spLocks noChangeArrowheads="1"/>
          </p:cNvSpPr>
          <p:nvPr/>
        </p:nvSpPr>
        <p:spPr bwMode="auto">
          <a:xfrm>
            <a:off x="1828800" y="3505200"/>
            <a:ext cx="6019800" cy="519113"/>
          </a:xfrm>
          <a:prstGeom prst="rect">
            <a:avLst/>
          </a:prstGeom>
          <a:noFill/>
          <a:ln w="9525">
            <a:noFill/>
            <a:miter lim="800000"/>
            <a:headEnd/>
            <a:tailEnd/>
          </a:ln>
        </p:spPr>
        <p:txBody>
          <a:bodyPr>
            <a:spAutoFit/>
          </a:bodyPr>
          <a:lstStyle/>
          <a:p>
            <a:pPr algn="ctr">
              <a:spcBef>
                <a:spcPct val="50000"/>
              </a:spcBef>
              <a:defRPr/>
            </a:pPr>
            <a:r>
              <a:rPr lang="en-US" sz="2800">
                <a:effectLst>
                  <a:outerShdw blurRad="38100" dist="38100" dir="2700000" algn="tl">
                    <a:srgbClr val="000000"/>
                  </a:outerShdw>
                </a:effectLst>
                <a:ea typeface="ＭＳ Ｐゴシック"/>
              </a:rPr>
              <a:t>CAPITALISTS MENTALITY</a:t>
            </a:r>
          </a:p>
        </p:txBody>
      </p:sp>
      <p:sp>
        <p:nvSpPr>
          <p:cNvPr id="117763" name="Text Box 4"/>
          <p:cNvSpPr txBox="1">
            <a:spLocks noChangeArrowheads="1"/>
          </p:cNvSpPr>
          <p:nvPr/>
        </p:nvSpPr>
        <p:spPr bwMode="auto">
          <a:xfrm>
            <a:off x="609600" y="4191000"/>
            <a:ext cx="1600200" cy="519113"/>
          </a:xfrm>
          <a:prstGeom prst="rect">
            <a:avLst/>
          </a:prstGeom>
          <a:noFill/>
          <a:ln w="9525">
            <a:noFill/>
            <a:miter lim="800000"/>
            <a:headEnd/>
            <a:tailEnd/>
          </a:ln>
        </p:spPr>
        <p:txBody>
          <a:bodyPr>
            <a:spAutoFit/>
          </a:bodyPr>
          <a:lstStyle/>
          <a:p>
            <a:pPr algn="ctr">
              <a:spcBef>
                <a:spcPct val="50000"/>
              </a:spcBef>
            </a:pPr>
            <a:r>
              <a:rPr lang="en-US" sz="2800">
                <a:ea typeface="ＭＳ Ｐゴシック" pitchFamily="34" charset="-128"/>
              </a:rPr>
              <a:t>ABYSS</a:t>
            </a:r>
          </a:p>
        </p:txBody>
      </p:sp>
      <p:sp>
        <p:nvSpPr>
          <p:cNvPr id="38917" name="Text Box 5"/>
          <p:cNvSpPr txBox="1">
            <a:spLocks noChangeArrowheads="1"/>
          </p:cNvSpPr>
          <p:nvPr/>
        </p:nvSpPr>
        <p:spPr bwMode="auto">
          <a:xfrm>
            <a:off x="6553200" y="4876800"/>
            <a:ext cx="1600200" cy="519113"/>
          </a:xfrm>
          <a:prstGeom prst="rect">
            <a:avLst/>
          </a:prstGeom>
          <a:noFill/>
          <a:ln w="9525">
            <a:noFill/>
            <a:miter lim="800000"/>
            <a:headEnd/>
            <a:tailEnd/>
          </a:ln>
        </p:spPr>
        <p:txBody>
          <a:bodyPr>
            <a:spAutoFit/>
          </a:bodyPr>
          <a:lstStyle/>
          <a:p>
            <a:pPr algn="ctr">
              <a:spcBef>
                <a:spcPct val="50000"/>
              </a:spcBef>
              <a:defRPr/>
            </a:pPr>
            <a:r>
              <a:rPr lang="en-US" sz="2800">
                <a:effectLst>
                  <a:outerShdw blurRad="38100" dist="38100" dir="2700000" algn="tl">
                    <a:srgbClr val="000000"/>
                  </a:outerShdw>
                </a:effectLst>
                <a:ea typeface="ＭＳ Ｐゴシック"/>
              </a:rPr>
              <a:t>ABYSS</a:t>
            </a:r>
          </a:p>
        </p:txBody>
      </p:sp>
      <p:sp>
        <p:nvSpPr>
          <p:cNvPr id="117765" name="Text Box 6"/>
          <p:cNvSpPr txBox="1">
            <a:spLocks noChangeArrowheads="1"/>
          </p:cNvSpPr>
          <p:nvPr/>
        </p:nvSpPr>
        <p:spPr bwMode="auto">
          <a:xfrm>
            <a:off x="2133600" y="5562600"/>
            <a:ext cx="5029200" cy="519113"/>
          </a:xfrm>
          <a:prstGeom prst="rect">
            <a:avLst/>
          </a:prstGeom>
          <a:noFill/>
          <a:ln w="9525">
            <a:noFill/>
            <a:miter lim="800000"/>
            <a:headEnd/>
            <a:tailEnd/>
          </a:ln>
        </p:spPr>
        <p:txBody>
          <a:bodyPr>
            <a:spAutoFit/>
          </a:bodyPr>
          <a:lstStyle/>
          <a:p>
            <a:pPr algn="ctr">
              <a:spcBef>
                <a:spcPct val="50000"/>
              </a:spcBef>
            </a:pPr>
            <a:r>
              <a:rPr lang="en-US" sz="2800">
                <a:ea typeface="ＭＳ Ｐゴシック" pitchFamily="34" charset="-128"/>
              </a:rPr>
              <a:t>SOCIALISTS MENTALITY</a:t>
            </a:r>
          </a:p>
        </p:txBody>
      </p:sp>
      <p:sp>
        <p:nvSpPr>
          <p:cNvPr id="117766" name="AutoShape 7"/>
          <p:cNvSpPr>
            <a:spLocks noChangeArrowheads="1"/>
          </p:cNvSpPr>
          <p:nvPr/>
        </p:nvSpPr>
        <p:spPr bwMode="auto">
          <a:xfrm>
            <a:off x="2286000" y="4267200"/>
            <a:ext cx="3810000" cy="304800"/>
          </a:xfrm>
          <a:prstGeom prst="leftArrow">
            <a:avLst>
              <a:gd name="adj1" fmla="val 50000"/>
              <a:gd name="adj2" fmla="val 312500"/>
            </a:avLst>
          </a:prstGeom>
          <a:solidFill>
            <a:srgbClr val="FF6600"/>
          </a:solidFill>
          <a:ln w="9525">
            <a:solidFill>
              <a:schemeClr val="tx1"/>
            </a:solidFill>
            <a:miter lim="800000"/>
            <a:headEnd/>
            <a:tailEnd/>
          </a:ln>
        </p:spPr>
        <p:txBody>
          <a:bodyPr wrap="none" anchor="ctr"/>
          <a:lstStyle/>
          <a:p>
            <a:pPr algn="ctr"/>
            <a:endParaRPr lang="en-US" sz="2600" b="0">
              <a:solidFill>
                <a:srgbClr val="CC6600"/>
              </a:solidFill>
              <a:latin typeface="Comic Sans MS" pitchFamily="66" charset="0"/>
              <a:ea typeface="ＭＳ Ｐゴシック" pitchFamily="34" charset="-128"/>
            </a:endParaRPr>
          </a:p>
        </p:txBody>
      </p:sp>
      <p:sp>
        <p:nvSpPr>
          <p:cNvPr id="117767" name="AutoShape 8"/>
          <p:cNvSpPr>
            <a:spLocks noChangeArrowheads="1"/>
          </p:cNvSpPr>
          <p:nvPr/>
        </p:nvSpPr>
        <p:spPr bwMode="auto">
          <a:xfrm>
            <a:off x="2590800" y="5105400"/>
            <a:ext cx="3657600" cy="304800"/>
          </a:xfrm>
          <a:prstGeom prst="rightArrow">
            <a:avLst>
              <a:gd name="adj1" fmla="val 50000"/>
              <a:gd name="adj2" fmla="val 300000"/>
            </a:avLst>
          </a:prstGeom>
          <a:solidFill>
            <a:srgbClr val="FF6600"/>
          </a:solidFill>
          <a:ln w="9525">
            <a:solidFill>
              <a:schemeClr val="tx1"/>
            </a:solidFill>
            <a:miter lim="800000"/>
            <a:headEnd/>
            <a:tailEnd/>
          </a:ln>
        </p:spPr>
        <p:txBody>
          <a:bodyPr wrap="none" anchor="ctr"/>
          <a:lstStyle/>
          <a:p>
            <a:pPr algn="ctr"/>
            <a:endParaRPr lang="en-US" sz="2600" b="0">
              <a:solidFill>
                <a:srgbClr val="00CC97"/>
              </a:solidFill>
              <a:latin typeface="Comic Sans MS" pitchFamily="66" charset="0"/>
              <a:ea typeface="ＭＳ Ｐゴシック" pitchFamily="34" charset="-128"/>
            </a:endParaRPr>
          </a:p>
        </p:txBody>
      </p:sp>
      <p:sp>
        <p:nvSpPr>
          <p:cNvPr id="35849" name="Text Box 9"/>
          <p:cNvSpPr txBox="1">
            <a:spLocks noChangeArrowheads="1"/>
          </p:cNvSpPr>
          <p:nvPr/>
        </p:nvSpPr>
        <p:spPr bwMode="auto">
          <a:xfrm>
            <a:off x="228600" y="1524000"/>
            <a:ext cx="8915400" cy="1373188"/>
          </a:xfrm>
          <a:prstGeom prst="rect">
            <a:avLst/>
          </a:prstGeom>
          <a:noFill/>
          <a:ln>
            <a:noFill/>
          </a:ln>
          <a:effectLst/>
        </p:spPr>
        <p:txBody>
          <a:bodyPr>
            <a:spAutoFit/>
          </a:bodyPr>
          <a:lstStyle/>
          <a:p>
            <a:pPr algn="ctr">
              <a:defRPr/>
            </a:pPr>
            <a:r>
              <a:rPr lang="en-US" sz="2800">
                <a:effectLst>
                  <a:outerShdw blurRad="38100" dist="38100" dir="2700000" algn="tl">
                    <a:srgbClr val="000000"/>
                  </a:outerShdw>
                </a:effectLst>
                <a:ea typeface="ＭＳ Ｐゴシック"/>
              </a:rPr>
              <a:t>USING THE THEORY OF MASTER O.M.A. WHEN A POLARIZATION HAPPENS, WE CAN GENERATE A DIFFERENT DYNAMIC</a:t>
            </a:r>
            <a:r>
              <a:rPr lang="en-US" sz="2800" b="0">
                <a:effectLst>
                  <a:outerShdw blurRad="38100" dist="38100" dir="2700000" algn="tl">
                    <a:srgbClr val="000000"/>
                  </a:outerShdw>
                </a:effectLst>
                <a:ea typeface="ＭＳ Ｐゴシック"/>
              </a:rPr>
              <a:t> </a:t>
            </a:r>
            <a:r>
              <a:rPr lang="en-US" sz="2800" i="1">
                <a:solidFill>
                  <a:srgbClr val="FFFF00"/>
                </a:solidFill>
                <a:effectLst>
                  <a:outerShdw blurRad="38100" dist="38100" dir="2700000" algn="tl">
                    <a:srgbClr val="000000"/>
                  </a:outerShdw>
                </a:effectLst>
                <a:latin typeface="Arial" charset="0"/>
                <a:ea typeface="ＭＳ Ｐゴシック"/>
              </a:rPr>
              <a:t>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3" name="Text Box 5"/>
          <p:cNvSpPr txBox="1">
            <a:spLocks noChangeArrowheads="1"/>
          </p:cNvSpPr>
          <p:nvPr/>
        </p:nvSpPr>
        <p:spPr bwMode="auto">
          <a:xfrm>
            <a:off x="381000" y="214313"/>
            <a:ext cx="8305800" cy="5673725"/>
          </a:xfrm>
          <a:prstGeom prst="rect">
            <a:avLst/>
          </a:prstGeom>
          <a:noFill/>
          <a:ln w="9525">
            <a:noFill/>
            <a:miter lim="800000"/>
            <a:headEnd/>
            <a:tailEnd/>
          </a:ln>
          <a:effectLst/>
        </p:spPr>
        <p:txBody>
          <a:bodyPr>
            <a:spAutoFit/>
          </a:bodyPr>
          <a:lstStyle/>
          <a:p>
            <a:pPr>
              <a:defRPr/>
            </a:pPr>
            <a:r>
              <a:rPr lang="en-US" sz="5400" dirty="0">
                <a:effectLst>
                  <a:outerShdw blurRad="38100" dist="38100" dir="2700000" algn="tl">
                    <a:srgbClr val="000000"/>
                  </a:outerShdw>
                </a:effectLst>
                <a:cs typeface="+mn-cs"/>
              </a:rPr>
              <a:t>                 MONEY</a:t>
            </a:r>
          </a:p>
          <a:p>
            <a:pPr>
              <a:defRPr/>
            </a:pPr>
            <a:endParaRPr lang="en-US" sz="2400" dirty="0">
              <a:effectLst>
                <a:outerShdw blurRad="38100" dist="38100" dir="2700000" algn="tl">
                  <a:srgbClr val="000000"/>
                </a:outerShdw>
              </a:effectLst>
              <a:cs typeface="+mn-cs"/>
            </a:endParaRPr>
          </a:p>
          <a:p>
            <a:pPr algn="ctr">
              <a:defRPr/>
            </a:pPr>
            <a:r>
              <a:rPr lang="en-US" dirty="0">
                <a:effectLst>
                  <a:outerShdw blurRad="38100" dist="38100" dir="2700000" algn="tl">
                    <a:srgbClr val="000000"/>
                  </a:outerShdw>
                </a:effectLst>
                <a:cs typeface="+mn-cs"/>
              </a:rPr>
              <a:t>WON’T BE DEFIED ANYMORE BUT USED AS IT WAS MEANT TO BE A TRANSACTIONS TOOL.</a:t>
            </a:r>
          </a:p>
          <a:p>
            <a:pPr algn="ctr">
              <a:defRPr/>
            </a:pPr>
            <a:endParaRPr lang="en-US" dirty="0">
              <a:effectLst>
                <a:outerShdw blurRad="38100" dist="38100" dir="2700000" algn="tl">
                  <a:srgbClr val="000000"/>
                </a:outerShdw>
              </a:effectLst>
              <a:cs typeface="+mn-cs"/>
            </a:endParaRPr>
          </a:p>
          <a:p>
            <a:pPr algn="ctr">
              <a:defRPr/>
            </a:pPr>
            <a:r>
              <a:rPr lang="en-US" dirty="0">
                <a:effectLst>
                  <a:outerShdw blurRad="38100" dist="38100" dir="2700000" algn="tl">
                    <a:srgbClr val="000000"/>
                  </a:outerShdw>
                </a:effectLst>
                <a:cs typeface="+mn-cs"/>
              </a:rPr>
              <a:t>NOT ALLOWED FOR POLITICAL CAMPAIGNS ALL GOVERNMENT FINANCED.</a:t>
            </a:r>
          </a:p>
          <a:p>
            <a:pPr algn="ctr">
              <a:defRPr/>
            </a:pPr>
            <a:endParaRPr lang="en-US" dirty="0">
              <a:effectLst>
                <a:outerShdw blurRad="38100" dist="38100" dir="2700000" algn="tl">
                  <a:srgbClr val="000000"/>
                </a:outerShdw>
              </a:effectLst>
              <a:cs typeface="+mn-c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1000" y="381000"/>
            <a:ext cx="8763000" cy="701675"/>
          </a:xfrm>
          <a:prstGeom prst="rect">
            <a:avLst/>
          </a:prstGeom>
          <a:noFill/>
          <a:ln w="9525">
            <a:noFill/>
            <a:miter lim="800000"/>
            <a:headEnd/>
            <a:tailEnd/>
          </a:ln>
        </p:spPr>
        <p:txBody>
          <a:bodyPr>
            <a:spAutoFit/>
          </a:bodyPr>
          <a:lstStyle/>
          <a:p>
            <a:pPr algn="ctr">
              <a:defRPr/>
            </a:pPr>
            <a:r>
              <a:rPr lang="en-US" sz="4000">
                <a:effectLst>
                  <a:outerShdw blurRad="38100" dist="38100" dir="2700000" algn="tl">
                    <a:srgbClr val="000000"/>
                  </a:outerShdw>
                </a:effectLst>
                <a:ea typeface="ＭＳ Ｐゴシック"/>
              </a:rPr>
              <a:t>FOR THE TRANSFORMATION</a:t>
            </a:r>
          </a:p>
        </p:txBody>
      </p:sp>
      <p:sp>
        <p:nvSpPr>
          <p:cNvPr id="122883" name="Text Box 3"/>
          <p:cNvSpPr txBox="1">
            <a:spLocks noChangeArrowheads="1"/>
          </p:cNvSpPr>
          <p:nvPr/>
        </p:nvSpPr>
        <p:spPr bwMode="auto">
          <a:xfrm>
            <a:off x="1828800" y="2667000"/>
            <a:ext cx="5486400" cy="519113"/>
          </a:xfrm>
          <a:prstGeom prst="rect">
            <a:avLst/>
          </a:prstGeom>
          <a:noFill/>
          <a:ln w="9525">
            <a:noFill/>
            <a:miter lim="800000"/>
            <a:headEnd/>
            <a:tailEnd/>
          </a:ln>
        </p:spPr>
        <p:txBody>
          <a:bodyPr>
            <a:spAutoFit/>
          </a:bodyPr>
          <a:lstStyle/>
          <a:p>
            <a:pPr algn="ctr">
              <a:spcBef>
                <a:spcPct val="50000"/>
              </a:spcBef>
              <a:defRPr/>
            </a:pPr>
            <a:r>
              <a:rPr lang="en-US" sz="2800">
                <a:effectLst>
                  <a:outerShdw blurRad="38100" dist="38100" dir="2700000" algn="tl">
                    <a:srgbClr val="000000"/>
                  </a:outerShdw>
                </a:effectLst>
                <a:ea typeface="ＭＳ Ｐゴシック"/>
              </a:rPr>
              <a:t>CAPITALIST MENTALITY</a:t>
            </a:r>
          </a:p>
        </p:txBody>
      </p:sp>
      <p:sp>
        <p:nvSpPr>
          <p:cNvPr id="39940" name="Text Box 4"/>
          <p:cNvSpPr txBox="1">
            <a:spLocks noChangeArrowheads="1"/>
          </p:cNvSpPr>
          <p:nvPr/>
        </p:nvSpPr>
        <p:spPr bwMode="auto">
          <a:xfrm>
            <a:off x="1600200" y="5791200"/>
            <a:ext cx="5562600" cy="519113"/>
          </a:xfrm>
          <a:prstGeom prst="rect">
            <a:avLst/>
          </a:prstGeom>
          <a:noFill/>
          <a:ln w="9525">
            <a:noFill/>
            <a:miter lim="800000"/>
            <a:headEnd/>
            <a:tailEnd/>
          </a:ln>
        </p:spPr>
        <p:txBody>
          <a:bodyPr>
            <a:spAutoFit/>
          </a:bodyPr>
          <a:lstStyle/>
          <a:p>
            <a:pPr algn="ctr">
              <a:spcBef>
                <a:spcPct val="50000"/>
              </a:spcBef>
              <a:defRPr/>
            </a:pPr>
            <a:r>
              <a:rPr lang="en-US" sz="2800">
                <a:effectLst>
                  <a:outerShdw blurRad="38100" dist="38100" dir="2700000" algn="tl">
                    <a:srgbClr val="000000"/>
                  </a:outerShdw>
                </a:effectLst>
                <a:ea typeface="ＭＳ Ｐゴシック"/>
              </a:rPr>
              <a:t>SOCIALIST MENTALITY</a:t>
            </a:r>
          </a:p>
        </p:txBody>
      </p:sp>
      <p:sp>
        <p:nvSpPr>
          <p:cNvPr id="119812" name="Oval 5"/>
          <p:cNvSpPr>
            <a:spLocks noChangeArrowheads="1"/>
          </p:cNvSpPr>
          <p:nvPr/>
        </p:nvSpPr>
        <p:spPr bwMode="auto">
          <a:xfrm>
            <a:off x="4191000" y="4419600"/>
            <a:ext cx="381000" cy="381000"/>
          </a:xfrm>
          <a:prstGeom prst="ellipse">
            <a:avLst/>
          </a:prstGeom>
          <a:solidFill>
            <a:srgbClr val="FF6600"/>
          </a:solidFill>
          <a:ln w="9525">
            <a:solidFill>
              <a:schemeClr val="tx1"/>
            </a:solidFill>
            <a:round/>
            <a:headEnd/>
            <a:tailEnd/>
          </a:ln>
        </p:spPr>
        <p:txBody>
          <a:bodyPr wrap="none" anchor="ctr"/>
          <a:lstStyle/>
          <a:p>
            <a:pPr algn="ctr"/>
            <a:endParaRPr lang="en-US" sz="2600" b="0">
              <a:solidFill>
                <a:srgbClr val="00CC97"/>
              </a:solidFill>
              <a:latin typeface="Comic Sans MS" pitchFamily="66" charset="0"/>
              <a:ea typeface="ＭＳ Ｐゴシック" pitchFamily="34" charset="-128"/>
            </a:endParaRPr>
          </a:p>
        </p:txBody>
      </p:sp>
      <p:sp>
        <p:nvSpPr>
          <p:cNvPr id="119813" name="Text Box 6"/>
          <p:cNvSpPr txBox="1">
            <a:spLocks noChangeArrowheads="1"/>
          </p:cNvSpPr>
          <p:nvPr/>
        </p:nvSpPr>
        <p:spPr bwMode="auto">
          <a:xfrm>
            <a:off x="4953000" y="4343400"/>
            <a:ext cx="1066800" cy="519113"/>
          </a:xfrm>
          <a:prstGeom prst="rect">
            <a:avLst/>
          </a:prstGeom>
          <a:noFill/>
          <a:ln w="9525">
            <a:noFill/>
            <a:miter lim="800000"/>
            <a:headEnd/>
            <a:tailEnd/>
          </a:ln>
        </p:spPr>
        <p:txBody>
          <a:bodyPr>
            <a:spAutoFit/>
          </a:bodyPr>
          <a:lstStyle/>
          <a:p>
            <a:pPr algn="ctr">
              <a:spcBef>
                <a:spcPct val="50000"/>
              </a:spcBef>
            </a:pPr>
            <a:r>
              <a:rPr lang="en-US" sz="2800">
                <a:latin typeface="Arial" charset="0"/>
                <a:ea typeface="ＭＳ Ｐゴシック" pitchFamily="34" charset="-128"/>
              </a:rPr>
              <a:t>GOD</a:t>
            </a:r>
          </a:p>
        </p:txBody>
      </p:sp>
      <p:sp>
        <p:nvSpPr>
          <p:cNvPr id="124935" name="AutoShape 7"/>
          <p:cNvSpPr>
            <a:spLocks noChangeArrowheads="1"/>
          </p:cNvSpPr>
          <p:nvPr/>
        </p:nvSpPr>
        <p:spPr bwMode="auto">
          <a:xfrm>
            <a:off x="3962400" y="4114800"/>
            <a:ext cx="838200" cy="228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bg1"/>
          </a:solidFill>
          <a:ln w="9525">
            <a:solidFill>
              <a:schemeClr val="tx1"/>
            </a:solidFill>
            <a:miter lim="800000"/>
            <a:headEnd/>
            <a:tailEnd/>
          </a:ln>
        </p:spPr>
        <p:txBody>
          <a:bodyPr wrap="none" anchor="ctr"/>
          <a:lstStyle/>
          <a:p>
            <a:pPr>
              <a:defRPr/>
            </a:pPr>
            <a:endParaRPr lang="en-US" sz="1800" b="0">
              <a:effectLst>
                <a:outerShdw blurRad="38100" dist="38100" dir="2700000" algn="tl">
                  <a:srgbClr val="000000">
                    <a:alpha val="43137"/>
                  </a:srgbClr>
                </a:outerShdw>
              </a:effectLst>
              <a:cs typeface="+mn-cs"/>
            </a:endParaRPr>
          </a:p>
        </p:txBody>
      </p:sp>
      <p:sp>
        <p:nvSpPr>
          <p:cNvPr id="124936" name="AutoShape 10"/>
          <p:cNvSpPr>
            <a:spLocks noChangeArrowheads="1"/>
          </p:cNvSpPr>
          <p:nvPr/>
        </p:nvSpPr>
        <p:spPr bwMode="auto">
          <a:xfrm rot="10800000">
            <a:off x="3962400" y="4953000"/>
            <a:ext cx="838200" cy="228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bg1"/>
          </a:solidFill>
          <a:ln w="9525">
            <a:solidFill>
              <a:schemeClr val="tx1"/>
            </a:solidFill>
            <a:miter lim="800000"/>
            <a:headEnd/>
            <a:tailEnd/>
          </a:ln>
        </p:spPr>
        <p:txBody>
          <a:bodyPr wrap="none" anchor="ctr"/>
          <a:lstStyle/>
          <a:p>
            <a:pPr>
              <a:defRPr/>
            </a:pPr>
            <a:endParaRPr lang="en-US" sz="1800" b="0">
              <a:effectLst>
                <a:outerShdw blurRad="38100" dist="38100" dir="2700000" algn="tl">
                  <a:srgbClr val="000000">
                    <a:alpha val="43137"/>
                  </a:srgbClr>
                </a:outerShdw>
              </a:effectLst>
              <a:cs typeface="+mn-cs"/>
            </a:endParaRPr>
          </a:p>
        </p:txBody>
      </p:sp>
      <p:sp>
        <p:nvSpPr>
          <p:cNvPr id="122889" name="Text Box 11"/>
          <p:cNvSpPr txBox="1">
            <a:spLocks noChangeArrowheads="1"/>
          </p:cNvSpPr>
          <p:nvPr/>
        </p:nvSpPr>
        <p:spPr bwMode="auto">
          <a:xfrm>
            <a:off x="4953000" y="3962400"/>
            <a:ext cx="1219200" cy="366713"/>
          </a:xfrm>
          <a:prstGeom prst="rect">
            <a:avLst/>
          </a:prstGeom>
          <a:noFill/>
          <a:ln w="9525">
            <a:noFill/>
            <a:miter lim="800000"/>
            <a:headEnd/>
            <a:tailEnd/>
          </a:ln>
        </p:spPr>
        <p:txBody>
          <a:bodyPr>
            <a:spAutoFit/>
          </a:bodyPr>
          <a:lstStyle/>
          <a:p>
            <a:pPr algn="ctr">
              <a:spcBef>
                <a:spcPct val="50000"/>
              </a:spcBef>
              <a:defRPr/>
            </a:pPr>
            <a:r>
              <a:rPr lang="en-US" sz="1800" b="0">
                <a:effectLst>
                  <a:outerShdw blurRad="38100" dist="38100" dir="2700000" algn="tl">
                    <a:srgbClr val="000000"/>
                  </a:outerShdw>
                </a:effectLst>
                <a:ea typeface="ＭＳ Ｐゴシック"/>
              </a:rPr>
              <a:t>LOVE</a:t>
            </a:r>
          </a:p>
        </p:txBody>
      </p:sp>
      <p:sp>
        <p:nvSpPr>
          <p:cNvPr id="119817" name="Text Box 12"/>
          <p:cNvSpPr txBox="1">
            <a:spLocks noChangeArrowheads="1"/>
          </p:cNvSpPr>
          <p:nvPr/>
        </p:nvSpPr>
        <p:spPr bwMode="auto">
          <a:xfrm>
            <a:off x="4953000" y="4953000"/>
            <a:ext cx="1219200" cy="366713"/>
          </a:xfrm>
          <a:prstGeom prst="rect">
            <a:avLst/>
          </a:prstGeom>
          <a:noFill/>
          <a:ln w="9525">
            <a:noFill/>
            <a:miter lim="800000"/>
            <a:headEnd/>
            <a:tailEnd/>
          </a:ln>
        </p:spPr>
        <p:txBody>
          <a:bodyPr>
            <a:spAutoFit/>
          </a:bodyPr>
          <a:lstStyle/>
          <a:p>
            <a:pPr algn="ctr">
              <a:spcBef>
                <a:spcPct val="50000"/>
              </a:spcBef>
            </a:pPr>
            <a:r>
              <a:rPr lang="en-US" sz="1800">
                <a:latin typeface="Arial" charset="0"/>
                <a:ea typeface="ＭＳ Ｐゴシック" pitchFamily="34" charset="-128"/>
              </a:rPr>
              <a:t>LOVE</a:t>
            </a:r>
          </a:p>
        </p:txBody>
      </p:sp>
      <p:sp>
        <p:nvSpPr>
          <p:cNvPr id="119818" name="AutoShape 13"/>
          <p:cNvSpPr>
            <a:spLocks noChangeArrowheads="1"/>
          </p:cNvSpPr>
          <p:nvPr/>
        </p:nvSpPr>
        <p:spPr bwMode="auto">
          <a:xfrm>
            <a:off x="2438400" y="3505200"/>
            <a:ext cx="3733800" cy="228600"/>
          </a:xfrm>
          <a:prstGeom prst="leftArrow">
            <a:avLst>
              <a:gd name="adj1" fmla="val 50000"/>
              <a:gd name="adj2" fmla="val 408333"/>
            </a:avLst>
          </a:prstGeom>
          <a:solidFill>
            <a:srgbClr val="FF6600"/>
          </a:solidFill>
          <a:ln w="9525">
            <a:solidFill>
              <a:schemeClr val="tx1"/>
            </a:solidFill>
            <a:miter lim="800000"/>
            <a:headEnd/>
            <a:tailEnd/>
          </a:ln>
        </p:spPr>
        <p:txBody>
          <a:bodyPr wrap="none" anchor="ctr"/>
          <a:lstStyle/>
          <a:p>
            <a:pPr algn="ctr"/>
            <a:endParaRPr lang="en-US" sz="2600" b="0">
              <a:solidFill>
                <a:srgbClr val="00CC97"/>
              </a:solidFill>
              <a:latin typeface="Comic Sans MS" pitchFamily="66" charset="0"/>
              <a:ea typeface="ＭＳ Ｐゴシック" pitchFamily="34" charset="-128"/>
            </a:endParaRPr>
          </a:p>
        </p:txBody>
      </p:sp>
      <p:sp>
        <p:nvSpPr>
          <p:cNvPr id="119819" name="AutoShape 14"/>
          <p:cNvSpPr>
            <a:spLocks noChangeArrowheads="1"/>
          </p:cNvSpPr>
          <p:nvPr/>
        </p:nvSpPr>
        <p:spPr bwMode="auto">
          <a:xfrm>
            <a:off x="2667000" y="5562600"/>
            <a:ext cx="3581400" cy="228600"/>
          </a:xfrm>
          <a:prstGeom prst="rightArrow">
            <a:avLst>
              <a:gd name="adj1" fmla="val 50000"/>
              <a:gd name="adj2" fmla="val 391667"/>
            </a:avLst>
          </a:prstGeom>
          <a:solidFill>
            <a:srgbClr val="FF6600"/>
          </a:solidFill>
          <a:ln w="9525">
            <a:solidFill>
              <a:schemeClr val="tx1"/>
            </a:solidFill>
            <a:miter lim="800000"/>
            <a:headEnd/>
            <a:tailEnd/>
          </a:ln>
        </p:spPr>
        <p:txBody>
          <a:bodyPr wrap="none" anchor="ctr"/>
          <a:lstStyle/>
          <a:p>
            <a:pPr algn="ctr"/>
            <a:endParaRPr lang="en-US" sz="2600" b="0">
              <a:solidFill>
                <a:srgbClr val="00CC97"/>
              </a:solidFill>
              <a:latin typeface="Comic Sans MS" pitchFamily="66" charset="0"/>
              <a:ea typeface="ＭＳ Ｐゴシック" pitchFamily="34" charset="-128"/>
            </a:endParaRPr>
          </a:p>
        </p:txBody>
      </p:sp>
      <p:sp>
        <p:nvSpPr>
          <p:cNvPr id="119820" name="AutoShape 15"/>
          <p:cNvSpPr>
            <a:spLocks noChangeArrowheads="1"/>
          </p:cNvSpPr>
          <p:nvPr/>
        </p:nvSpPr>
        <p:spPr bwMode="auto">
          <a:xfrm>
            <a:off x="1371600" y="3733800"/>
            <a:ext cx="914400" cy="2286000"/>
          </a:xfrm>
          <a:prstGeom prst="curvedRightArrow">
            <a:avLst>
              <a:gd name="adj1" fmla="val 50000"/>
              <a:gd name="adj2" fmla="val 100000"/>
              <a:gd name="adj3" fmla="val 33333"/>
            </a:avLst>
          </a:prstGeom>
          <a:solidFill>
            <a:srgbClr val="FF6600"/>
          </a:solidFill>
          <a:ln w="9525">
            <a:solidFill>
              <a:schemeClr val="tx1"/>
            </a:solidFill>
            <a:miter lim="800000"/>
            <a:headEnd/>
            <a:tailEnd/>
          </a:ln>
        </p:spPr>
        <p:txBody>
          <a:bodyPr wrap="none" anchor="ctr"/>
          <a:lstStyle/>
          <a:p>
            <a:pPr algn="ctr"/>
            <a:endParaRPr lang="en-US" sz="2600" b="0">
              <a:latin typeface="Comic Sans MS" pitchFamily="66" charset="0"/>
              <a:ea typeface="ＭＳ Ｐゴシック" pitchFamily="34" charset="-128"/>
            </a:endParaRPr>
          </a:p>
        </p:txBody>
      </p:sp>
      <p:sp>
        <p:nvSpPr>
          <p:cNvPr id="119821" name="AutoShape 16"/>
          <p:cNvSpPr>
            <a:spLocks noChangeArrowheads="1"/>
          </p:cNvSpPr>
          <p:nvPr/>
        </p:nvSpPr>
        <p:spPr bwMode="auto">
          <a:xfrm>
            <a:off x="6553200" y="3733800"/>
            <a:ext cx="990600" cy="2209800"/>
          </a:xfrm>
          <a:prstGeom prst="curvedLeftArrow">
            <a:avLst>
              <a:gd name="adj1" fmla="val 44615"/>
              <a:gd name="adj2" fmla="val 89231"/>
              <a:gd name="adj3" fmla="val 33333"/>
            </a:avLst>
          </a:prstGeom>
          <a:solidFill>
            <a:srgbClr val="FF6600"/>
          </a:solidFill>
          <a:ln w="9525">
            <a:solidFill>
              <a:schemeClr val="tx1"/>
            </a:solidFill>
            <a:miter lim="800000"/>
            <a:headEnd/>
            <a:tailEnd/>
          </a:ln>
        </p:spPr>
        <p:txBody>
          <a:bodyPr wrap="none" anchor="ctr"/>
          <a:lstStyle/>
          <a:p>
            <a:pPr algn="ctr"/>
            <a:endParaRPr lang="en-US" sz="2600" b="0">
              <a:solidFill>
                <a:srgbClr val="00CC97"/>
              </a:solidFill>
              <a:latin typeface="Comic Sans MS" pitchFamily="66" charset="0"/>
              <a:ea typeface="ＭＳ Ｐゴシック" pitchFamily="34" charset="-128"/>
            </a:endParaRPr>
          </a:p>
        </p:txBody>
      </p:sp>
      <p:sp>
        <p:nvSpPr>
          <p:cNvPr id="39953" name="Text Box 17"/>
          <p:cNvSpPr txBox="1">
            <a:spLocks noChangeArrowheads="1"/>
          </p:cNvSpPr>
          <p:nvPr/>
        </p:nvSpPr>
        <p:spPr bwMode="auto">
          <a:xfrm>
            <a:off x="533400" y="1371600"/>
            <a:ext cx="8382000" cy="822325"/>
          </a:xfrm>
          <a:prstGeom prst="rect">
            <a:avLst/>
          </a:prstGeom>
          <a:noFill/>
          <a:ln w="9525">
            <a:noFill/>
            <a:miter lim="800000"/>
            <a:headEnd/>
            <a:tailEnd/>
          </a:ln>
        </p:spPr>
        <p:txBody>
          <a:bodyPr>
            <a:spAutoFit/>
          </a:bodyPr>
          <a:lstStyle/>
          <a:p>
            <a:pPr algn="ctr">
              <a:defRPr/>
            </a:pPr>
            <a:r>
              <a:rPr lang="en-US" sz="2400">
                <a:effectLst>
                  <a:outerShdw blurRad="38100" dist="38100" dir="2700000" algn="tl">
                    <a:srgbClr val="000000"/>
                  </a:outerShdw>
                </a:effectLst>
                <a:ea typeface="ＭＳ Ｐゴシック" charset="-128"/>
              </a:rPr>
              <a:t>JOIN THE OPPOSING FORCES WITH THE POWER OF LOVE.  AND  GOD AT THE CENTER</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3" name="Slide Number Placeholder 4"/>
          <p:cNvSpPr txBox="1">
            <a:spLocks noGrp="1"/>
          </p:cNvSpPr>
          <p:nvPr/>
        </p:nvSpPr>
        <p:spPr bwMode="auto">
          <a:xfrm>
            <a:off x="6553200" y="6438900"/>
            <a:ext cx="1905000" cy="304800"/>
          </a:xfrm>
          <a:prstGeom prst="rect">
            <a:avLst/>
          </a:prstGeom>
          <a:noFill/>
          <a:ln w="9525">
            <a:noFill/>
            <a:miter lim="800000"/>
            <a:headEnd/>
            <a:tailEnd/>
          </a:ln>
        </p:spPr>
        <p:txBody>
          <a:bodyPr/>
          <a:lstStyle/>
          <a:p>
            <a:pPr algn="r"/>
            <a:fld id="{44F32F40-97E7-4573-9747-3D897D1D61E5}" type="slidenum">
              <a:rPr lang="en-US" sz="1000" b="0">
                <a:solidFill>
                  <a:schemeClr val="tx1"/>
                </a:solidFill>
                <a:latin typeface="Arial" charset="0"/>
                <a:ea typeface="ＭＳ Ｐゴシック" pitchFamily="34" charset="-128"/>
              </a:rPr>
              <a:pPr algn="r"/>
              <a:t>105</a:t>
            </a:fld>
            <a:endParaRPr lang="en-US" sz="1000" b="0">
              <a:solidFill>
                <a:schemeClr val="tx1"/>
              </a:solidFill>
              <a:latin typeface="Arial" charset="0"/>
              <a:ea typeface="ＭＳ Ｐゴシック" pitchFamily="34" charset="-128"/>
            </a:endParaRPr>
          </a:p>
        </p:txBody>
      </p:sp>
      <p:pic>
        <p:nvPicPr>
          <p:cNvPr id="155650" name="Picture 2" descr="GCFPopen"/>
          <p:cNvPicPr>
            <a:picLocks noGrp="1" noChangeAspect="1" noChangeArrowheads="1"/>
          </p:cNvPicPr>
          <p:nvPr>
            <p:ph idx="4294967295"/>
          </p:nvPr>
        </p:nvPicPr>
        <p:blipFill>
          <a:blip r:embed="rId2"/>
          <a:srcRect/>
          <a:stretch>
            <a:fillRect/>
          </a:stretch>
        </p:blipFill>
        <p:spPr>
          <a:xfrm>
            <a:off x="685800" y="228600"/>
            <a:ext cx="1258888" cy="1371600"/>
          </a:xfrm>
        </p:spPr>
      </p:pic>
      <p:sp>
        <p:nvSpPr>
          <p:cNvPr id="126984" name="Text Box 8"/>
          <p:cNvSpPr txBox="1">
            <a:spLocks noChangeArrowheads="1"/>
          </p:cNvSpPr>
          <p:nvPr/>
        </p:nvSpPr>
        <p:spPr bwMode="auto">
          <a:xfrm>
            <a:off x="2209800" y="457200"/>
            <a:ext cx="6616700" cy="946150"/>
          </a:xfrm>
          <a:prstGeom prst="rect">
            <a:avLst/>
          </a:prstGeom>
          <a:noFill/>
          <a:ln w="9525">
            <a:noFill/>
            <a:miter lim="800000"/>
            <a:headEnd/>
            <a:tailEnd/>
          </a:ln>
          <a:effectLst/>
        </p:spPr>
        <p:txBody>
          <a:bodyPr wrap="none">
            <a:spAutoFit/>
          </a:bodyPr>
          <a:lstStyle/>
          <a:p>
            <a:pPr>
              <a:defRPr/>
            </a:pPr>
            <a:r>
              <a:rPr lang="en-US" sz="2800" b="0" dirty="0">
                <a:effectLst>
                  <a:outerShdw blurRad="38100" dist="38100" dir="2700000" algn="tl">
                    <a:srgbClr val="000000"/>
                  </a:outerShdw>
                </a:effectLst>
                <a:cs typeface="+mn-cs"/>
              </a:rPr>
              <a:t>                     </a:t>
            </a:r>
            <a:endParaRPr lang="en-US" sz="1400" b="0" dirty="0">
              <a:effectLst>
                <a:outerShdw blurRad="38100" dist="38100" dir="2700000" algn="tl">
                  <a:srgbClr val="000000"/>
                </a:outerShdw>
              </a:effectLst>
              <a:cs typeface="+mn-cs"/>
            </a:endParaRPr>
          </a:p>
          <a:p>
            <a:pPr>
              <a:defRPr/>
            </a:pPr>
            <a:r>
              <a:rPr lang="en-US" sz="2800" b="0" dirty="0">
                <a:cs typeface="+mn-cs"/>
              </a:rPr>
              <a:t>GLOBAL COALITION FOR PEACE</a:t>
            </a:r>
          </a:p>
        </p:txBody>
      </p:sp>
      <p:sp>
        <p:nvSpPr>
          <p:cNvPr id="126985" name="Text Box 9"/>
          <p:cNvSpPr txBox="1">
            <a:spLocks noChangeArrowheads="1"/>
          </p:cNvSpPr>
          <p:nvPr/>
        </p:nvSpPr>
        <p:spPr bwMode="auto">
          <a:xfrm>
            <a:off x="381000" y="1905000"/>
            <a:ext cx="8458200" cy="4585871"/>
          </a:xfrm>
          <a:prstGeom prst="rect">
            <a:avLst/>
          </a:prstGeom>
          <a:noFill/>
          <a:ln w="9525">
            <a:noFill/>
            <a:miter lim="800000"/>
            <a:headEnd/>
            <a:tailEnd/>
          </a:ln>
          <a:effectLst/>
        </p:spPr>
        <p:txBody>
          <a:bodyPr>
            <a:spAutoFit/>
          </a:bodyPr>
          <a:lstStyle/>
          <a:p>
            <a:pPr algn="ctr"/>
            <a:r>
              <a:rPr lang="en-US" sz="2400" b="0" dirty="0"/>
              <a:t>REMOVE ROCKS, WEEDS, DEBRIS</a:t>
            </a:r>
            <a:r>
              <a:rPr lang="en-US" sz="2400" b="0" dirty="0">
                <a:latin typeface="Arial" charset="0"/>
              </a:rPr>
              <a:t> </a:t>
            </a:r>
            <a:r>
              <a:rPr lang="en-US" sz="2400" b="0" dirty="0"/>
              <a:t>AND WITH MUCH CARE AND RESPECT. HEAL THE SOIL  WITH THE APROPRIATE REMEDIES AND NUTRIENTS TO RESTORE ITS VITALITY.	 WAIT FOR THE RIGHT SEASON TO PLANT THE SEEDS THAT WILL BEAR FOOD FOR THE TEMPLE OF THE SPIRIT- </a:t>
            </a:r>
          </a:p>
          <a:p>
            <a:pPr algn="ctr"/>
            <a:r>
              <a:rPr lang="en-US" sz="2400" b="0" dirty="0"/>
              <a:t>YOUR BODY!</a:t>
            </a:r>
          </a:p>
          <a:p>
            <a:pPr algn="ctr"/>
            <a:r>
              <a:rPr lang="en-US" sz="2400" b="0" dirty="0"/>
              <a:t> </a:t>
            </a:r>
            <a:r>
              <a:rPr lang="en-US" sz="2400" i="1" dirty="0"/>
              <a:t>SATTWIC PEACE GARDENS</a:t>
            </a:r>
            <a:r>
              <a:rPr lang="en-US" sz="2400" b="0" dirty="0"/>
              <a:t> ARE THE MODEL THAT REMINDS US TO APPLY THIS CONCEPT FOR ANY HUMAN ENDEAVOR.</a:t>
            </a:r>
          </a:p>
          <a:p>
            <a:endParaRPr lang="en-US" sz="2800" b="0" dirty="0">
              <a:solidFill>
                <a:schemeClr val="tx1"/>
              </a:solidFill>
              <a:effectLst>
                <a:outerShdw blurRad="38100" dist="38100" dir="2700000" algn="tl">
                  <a:srgbClr val="FFFFFF"/>
                </a:outerShdw>
              </a:effectLst>
            </a:endParaRPr>
          </a:p>
        </p:txBody>
      </p:sp>
    </p:spTree>
  </p:cSld>
  <p:clrMapOvr>
    <a:masterClrMapping/>
  </p:clrMapOvr>
  <p:transition advClick="0" advTm="86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p:cTn id="7" dur="500" fill="hold"/>
                                        <p:tgtEl>
                                          <p:spTgt spid="155650"/>
                                        </p:tgtEl>
                                        <p:attrNameLst>
                                          <p:attrName>ppt_w</p:attrName>
                                        </p:attrNameLst>
                                      </p:cBhvr>
                                      <p:tavLst>
                                        <p:tav tm="0">
                                          <p:val>
                                            <p:fltVal val="0"/>
                                          </p:val>
                                        </p:tav>
                                        <p:tav tm="100000">
                                          <p:val>
                                            <p:strVal val="#ppt_w"/>
                                          </p:val>
                                        </p:tav>
                                      </p:tavLst>
                                    </p:anim>
                                    <p:anim calcmode="lin" valueType="num">
                                      <p:cBhvr>
                                        <p:cTn id="8" dur="500" fill="hold"/>
                                        <p:tgtEl>
                                          <p:spTgt spid="1556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descr="dance">
            <a:hlinkClick r:id="rId2"/>
          </p:cNvPr>
          <p:cNvPicPr>
            <a:picLocks noChangeAspect="1" noChangeArrowheads="1"/>
          </p:cNvPicPr>
          <p:nvPr/>
        </p:nvPicPr>
        <p:blipFill>
          <a:blip r:embed="rId3"/>
          <a:srcRect/>
          <a:stretch>
            <a:fillRect/>
          </a:stretch>
        </p:blipFill>
        <p:spPr bwMode="auto">
          <a:xfrm>
            <a:off x="4876800" y="1676400"/>
            <a:ext cx="3962400" cy="3962400"/>
          </a:xfrm>
          <a:prstGeom prst="rect">
            <a:avLst/>
          </a:prstGeom>
          <a:noFill/>
          <a:ln w="9525">
            <a:noFill/>
            <a:miter lim="800000"/>
            <a:headEnd/>
            <a:tailEnd/>
          </a:ln>
        </p:spPr>
      </p:pic>
      <p:sp>
        <p:nvSpPr>
          <p:cNvPr id="24578" name="Text Box 6"/>
          <p:cNvSpPr txBox="1">
            <a:spLocks noChangeArrowheads="1"/>
          </p:cNvSpPr>
          <p:nvPr/>
        </p:nvSpPr>
        <p:spPr bwMode="auto">
          <a:xfrm>
            <a:off x="381000" y="381000"/>
            <a:ext cx="5638800" cy="641350"/>
          </a:xfrm>
          <a:prstGeom prst="rect">
            <a:avLst/>
          </a:prstGeom>
          <a:noFill/>
          <a:ln w="9525">
            <a:noFill/>
            <a:miter lim="800000"/>
            <a:headEnd/>
            <a:tailEnd/>
          </a:ln>
        </p:spPr>
        <p:txBody>
          <a:bodyPr>
            <a:spAutoFit/>
          </a:bodyPr>
          <a:lstStyle/>
          <a:p>
            <a:r>
              <a:rPr lang="en-US"/>
              <a:t>amritanandamayima</a:t>
            </a:r>
          </a:p>
        </p:txBody>
      </p:sp>
      <p:sp>
        <p:nvSpPr>
          <p:cNvPr id="24579" name="Text Box 7"/>
          <p:cNvSpPr txBox="1">
            <a:spLocks noChangeArrowheads="1"/>
          </p:cNvSpPr>
          <p:nvPr/>
        </p:nvSpPr>
        <p:spPr bwMode="auto">
          <a:xfrm>
            <a:off x="381000" y="1143000"/>
            <a:ext cx="4419600" cy="4965700"/>
          </a:xfrm>
          <a:prstGeom prst="rect">
            <a:avLst/>
          </a:prstGeom>
          <a:noFill/>
          <a:ln w="9525">
            <a:noFill/>
            <a:miter lim="800000"/>
            <a:headEnd/>
            <a:tailEnd/>
          </a:ln>
        </p:spPr>
        <p:txBody>
          <a:bodyPr>
            <a:spAutoFit/>
          </a:bodyPr>
          <a:lstStyle/>
          <a:p>
            <a:pPr algn="ctr"/>
            <a:r>
              <a:rPr lang="en-US" sz="3200"/>
              <a:t>EMBODIMENT OF BHAKTI YOGA TO PACIFY KAPHA DOSHA &amp; MOVE TAMA GUNA  TO RAJA</a:t>
            </a:r>
          </a:p>
          <a:p>
            <a:pPr algn="ctr"/>
            <a:endParaRPr lang="en-US" sz="3200"/>
          </a:p>
          <a:p>
            <a:pPr algn="ctr"/>
            <a:r>
              <a:rPr lang="en-US" sz="3200"/>
              <a:t>HUGS EVERYBODY WITH LOVE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4"/>
          <p:cNvSpPr txBox="1">
            <a:spLocks noChangeArrowheads="1"/>
          </p:cNvSpPr>
          <p:nvPr/>
        </p:nvSpPr>
        <p:spPr bwMode="auto">
          <a:xfrm>
            <a:off x="1447800" y="762000"/>
            <a:ext cx="5788025" cy="641350"/>
          </a:xfrm>
          <a:prstGeom prst="rect">
            <a:avLst/>
          </a:prstGeom>
          <a:noFill/>
          <a:ln w="9525">
            <a:noFill/>
            <a:miter lim="800000"/>
            <a:headEnd/>
            <a:tailEnd/>
          </a:ln>
        </p:spPr>
        <p:txBody>
          <a:bodyPr wrap="none">
            <a:spAutoFit/>
          </a:bodyPr>
          <a:lstStyle/>
          <a:p>
            <a:r>
              <a:rPr lang="en-US"/>
              <a:t>ANOTHER INDICATOR</a:t>
            </a:r>
          </a:p>
        </p:txBody>
      </p:sp>
      <p:sp>
        <p:nvSpPr>
          <p:cNvPr id="25602" name="Text Box 6"/>
          <p:cNvSpPr txBox="1">
            <a:spLocks noChangeArrowheads="1"/>
          </p:cNvSpPr>
          <p:nvPr/>
        </p:nvSpPr>
        <p:spPr bwMode="auto">
          <a:xfrm>
            <a:off x="0" y="1752600"/>
            <a:ext cx="8915400" cy="4486275"/>
          </a:xfrm>
          <a:prstGeom prst="rect">
            <a:avLst/>
          </a:prstGeom>
          <a:noFill/>
          <a:ln w="9525">
            <a:noFill/>
            <a:miter lim="800000"/>
            <a:headEnd/>
            <a:tailEnd/>
          </a:ln>
        </p:spPr>
        <p:txBody>
          <a:bodyPr>
            <a:spAutoFit/>
          </a:bodyPr>
          <a:lstStyle/>
          <a:p>
            <a:pPr algn="ctr"/>
            <a:r>
              <a:rPr lang="en-US" dirty="0"/>
              <a:t>there are also those working on the  realm of maya (the earthly plane) to demonstrate the benefits of love and compassion  with positions of power, as those we have seen working on the spiritual realm using their spiritual power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4"/>
          <p:cNvSpPr txBox="1">
            <a:spLocks noChangeArrowheads="1"/>
          </p:cNvSpPr>
          <p:nvPr/>
        </p:nvSpPr>
        <p:spPr bwMode="auto">
          <a:xfrm>
            <a:off x="1524000" y="609600"/>
            <a:ext cx="6172200" cy="641350"/>
          </a:xfrm>
          <a:prstGeom prst="rect">
            <a:avLst/>
          </a:prstGeom>
          <a:noFill/>
          <a:ln w="9525">
            <a:noFill/>
            <a:miter lim="800000"/>
            <a:headEnd/>
            <a:tailEnd/>
          </a:ln>
        </p:spPr>
        <p:txBody>
          <a:bodyPr>
            <a:spAutoFit/>
          </a:bodyPr>
          <a:lstStyle/>
          <a:p>
            <a:r>
              <a:rPr lang="en-US"/>
              <a:t>What does that mean?</a:t>
            </a:r>
          </a:p>
        </p:txBody>
      </p:sp>
      <p:sp>
        <p:nvSpPr>
          <p:cNvPr id="26626" name="Text Box 5"/>
          <p:cNvSpPr txBox="1">
            <a:spLocks noChangeArrowheads="1"/>
          </p:cNvSpPr>
          <p:nvPr/>
        </p:nvSpPr>
        <p:spPr bwMode="auto">
          <a:xfrm>
            <a:off x="533400" y="1905000"/>
            <a:ext cx="8229600" cy="3937000"/>
          </a:xfrm>
          <a:prstGeom prst="rect">
            <a:avLst/>
          </a:prstGeom>
          <a:noFill/>
          <a:ln w="9525">
            <a:noFill/>
            <a:miter lim="800000"/>
            <a:headEnd/>
            <a:tailEnd/>
          </a:ln>
        </p:spPr>
        <p:txBody>
          <a:bodyPr>
            <a:spAutoFit/>
          </a:bodyPr>
          <a:lstStyle/>
          <a:p>
            <a:pPr algn="ctr"/>
            <a:r>
              <a:rPr lang="en-US"/>
              <a:t>They are working within the world of maya  with those  steeped  in materialism, to awaken in them a primivial human sentiment of compassion towards each other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a:defRPr/>
            </a:pPr>
            <a:r>
              <a:rPr lang="en-US">
                <a:solidFill>
                  <a:schemeClr val="bg1"/>
                </a:solidFill>
                <a:effectLst>
                  <a:outerShdw blurRad="38100" dist="38100" dir="2700000" algn="tl">
                    <a:srgbClr val="000000"/>
                  </a:outerShdw>
                </a:effectLst>
                <a:latin typeface="Copperplate Gothic Bold" pitchFamily="34" charset="0"/>
              </a:rPr>
              <a:t>female  presidents</a:t>
            </a:r>
          </a:p>
        </p:txBody>
      </p:sp>
      <p:pic>
        <p:nvPicPr>
          <p:cNvPr id="27650" name="Picture 5" descr="220px-Cristinakirchnermensaje2010"/>
          <p:cNvPicPr>
            <a:picLocks noChangeAspect="1" noChangeArrowheads="1"/>
          </p:cNvPicPr>
          <p:nvPr/>
        </p:nvPicPr>
        <p:blipFill>
          <a:blip r:embed="rId2"/>
          <a:srcRect/>
          <a:stretch>
            <a:fillRect/>
          </a:stretch>
        </p:blipFill>
        <p:spPr bwMode="auto">
          <a:xfrm>
            <a:off x="5128386" y="1752600"/>
            <a:ext cx="3233736" cy="3492500"/>
          </a:xfrm>
          <a:prstGeom prst="rect">
            <a:avLst/>
          </a:prstGeom>
          <a:noFill/>
          <a:ln w="9525">
            <a:noFill/>
            <a:miter lim="800000"/>
            <a:headEnd/>
            <a:tailEnd/>
          </a:ln>
        </p:spPr>
      </p:pic>
      <p:pic>
        <p:nvPicPr>
          <p:cNvPr id="27651" name="Picture 6" descr="brazil_461080t"/>
          <p:cNvPicPr>
            <a:picLocks noChangeAspect="1" noChangeArrowheads="1"/>
          </p:cNvPicPr>
          <p:nvPr/>
        </p:nvPicPr>
        <p:blipFill>
          <a:blip r:embed="rId3"/>
          <a:srcRect/>
          <a:stretch>
            <a:fillRect/>
          </a:stretch>
        </p:blipFill>
        <p:spPr bwMode="auto">
          <a:xfrm>
            <a:off x="762000" y="1752600"/>
            <a:ext cx="3175000" cy="3505200"/>
          </a:xfrm>
          <a:prstGeom prst="rect">
            <a:avLst/>
          </a:prstGeom>
          <a:noFill/>
          <a:ln w="9525">
            <a:noFill/>
            <a:miter lim="800000"/>
            <a:headEnd/>
            <a:tailEnd/>
          </a:ln>
        </p:spPr>
      </p:pic>
      <p:sp>
        <p:nvSpPr>
          <p:cNvPr id="27652" name="Text Box 8"/>
          <p:cNvSpPr txBox="1">
            <a:spLocks noChangeArrowheads="1"/>
          </p:cNvSpPr>
          <p:nvPr/>
        </p:nvSpPr>
        <p:spPr bwMode="auto">
          <a:xfrm>
            <a:off x="381000" y="5410200"/>
            <a:ext cx="8458200" cy="1006475"/>
          </a:xfrm>
          <a:prstGeom prst="rect">
            <a:avLst/>
          </a:prstGeom>
          <a:noFill/>
          <a:ln w="9525">
            <a:noFill/>
            <a:miter lim="800000"/>
            <a:headEnd/>
            <a:tailEnd/>
          </a:ln>
        </p:spPr>
        <p:txBody>
          <a:bodyPr>
            <a:spAutoFit/>
          </a:bodyPr>
          <a:lstStyle/>
          <a:p>
            <a:r>
              <a:rPr lang="en-US" sz="1800" b="0">
                <a:solidFill>
                  <a:srgbClr val="3366FF"/>
                </a:solidFill>
                <a:latin typeface="Arial" charset="0"/>
              </a:rPr>
              <a:t>    </a:t>
            </a:r>
            <a:r>
              <a:rPr lang="en-US" sz="2000"/>
              <a:t>BRAZIL</a:t>
            </a:r>
            <a:r>
              <a:rPr lang="en-US" sz="2000">
                <a:latin typeface="Arial" charset="0"/>
              </a:rPr>
              <a:t>’</a:t>
            </a:r>
            <a:r>
              <a:rPr lang="en-US" sz="2000"/>
              <a:t>S  PRESIDENT               ARGENTINA</a:t>
            </a:r>
            <a:r>
              <a:rPr lang="en-US" sz="2000">
                <a:latin typeface="Arial" charset="0"/>
              </a:rPr>
              <a:t>’</a:t>
            </a:r>
            <a:r>
              <a:rPr lang="en-US" sz="2000"/>
              <a:t>S  PRESIDENT</a:t>
            </a:r>
          </a:p>
          <a:p>
            <a:r>
              <a:rPr lang="en-US" sz="2400"/>
              <a:t>        Dilma rouseff                   cristina fernandez</a:t>
            </a:r>
          </a:p>
          <a:p>
            <a:r>
              <a:rPr lang="en-US" sz="1600" b="0">
                <a:latin typeface="Arial"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File:Michelle Bachelet foto campaña.jpg">
            <a:hlinkClick r:id="rId2"/>
          </p:cNvPr>
          <p:cNvPicPr>
            <a:picLocks noChangeAspect="1" noChangeArrowheads="1"/>
          </p:cNvPicPr>
          <p:nvPr/>
        </p:nvPicPr>
        <p:blipFill>
          <a:blip r:embed="rId3"/>
          <a:srcRect/>
          <a:stretch>
            <a:fillRect/>
          </a:stretch>
        </p:blipFill>
        <p:spPr bwMode="auto">
          <a:xfrm>
            <a:off x="533400" y="1905000"/>
            <a:ext cx="3352800" cy="3327400"/>
          </a:xfrm>
          <a:prstGeom prst="rect">
            <a:avLst/>
          </a:prstGeom>
          <a:noFill/>
          <a:ln w="9525">
            <a:noFill/>
            <a:miter lim="800000"/>
            <a:headEnd/>
            <a:tailEnd/>
          </a:ln>
        </p:spPr>
      </p:pic>
      <p:sp>
        <p:nvSpPr>
          <p:cNvPr id="28674" name="Text Box 6"/>
          <p:cNvSpPr txBox="1">
            <a:spLocks noChangeArrowheads="1"/>
          </p:cNvSpPr>
          <p:nvPr/>
        </p:nvSpPr>
        <p:spPr bwMode="auto">
          <a:xfrm>
            <a:off x="228600" y="5562600"/>
            <a:ext cx="3965575" cy="822325"/>
          </a:xfrm>
          <a:prstGeom prst="rect">
            <a:avLst/>
          </a:prstGeom>
          <a:noFill/>
          <a:ln w="9525">
            <a:noFill/>
            <a:miter lim="800000"/>
            <a:headEnd/>
            <a:tailEnd/>
          </a:ln>
        </p:spPr>
        <p:txBody>
          <a:bodyPr wrap="none">
            <a:spAutoFit/>
          </a:bodyPr>
          <a:lstStyle/>
          <a:p>
            <a:r>
              <a:rPr lang="en-US" sz="2400"/>
              <a:t>MICHELLE BACHELET</a:t>
            </a:r>
          </a:p>
          <a:p>
            <a:r>
              <a:rPr lang="en-US" sz="2400"/>
              <a:t> Chile’s president</a:t>
            </a:r>
          </a:p>
        </p:txBody>
      </p:sp>
      <p:sp>
        <p:nvSpPr>
          <p:cNvPr id="28675" name="Text Box 9"/>
          <p:cNvSpPr txBox="1">
            <a:spLocks noChangeArrowheads="1"/>
          </p:cNvSpPr>
          <p:nvPr/>
        </p:nvSpPr>
        <p:spPr bwMode="auto">
          <a:xfrm>
            <a:off x="4419600" y="5537200"/>
            <a:ext cx="4495800" cy="822325"/>
          </a:xfrm>
          <a:prstGeom prst="rect">
            <a:avLst/>
          </a:prstGeom>
          <a:noFill/>
          <a:ln w="9525">
            <a:noFill/>
            <a:miter lim="800000"/>
            <a:headEnd/>
            <a:tailEnd/>
          </a:ln>
        </p:spPr>
        <p:txBody>
          <a:bodyPr>
            <a:spAutoFit/>
          </a:bodyPr>
          <a:lstStyle/>
          <a:p>
            <a:r>
              <a:rPr lang="en-US" sz="2400"/>
              <a:t>        ADINA BASTIDAS</a:t>
            </a:r>
          </a:p>
          <a:p>
            <a:r>
              <a:rPr lang="en-US" sz="2400"/>
              <a:t>Venezuela’s Vpdt. 2002</a:t>
            </a:r>
          </a:p>
        </p:txBody>
      </p:sp>
      <p:sp>
        <p:nvSpPr>
          <p:cNvPr id="28676" name="Text Box 10"/>
          <p:cNvSpPr txBox="1">
            <a:spLocks noChangeArrowheads="1"/>
          </p:cNvSpPr>
          <p:nvPr/>
        </p:nvSpPr>
        <p:spPr bwMode="auto">
          <a:xfrm>
            <a:off x="2133600" y="762000"/>
            <a:ext cx="5346700" cy="641350"/>
          </a:xfrm>
          <a:prstGeom prst="rect">
            <a:avLst/>
          </a:prstGeom>
          <a:noFill/>
          <a:ln w="9525">
            <a:noFill/>
            <a:miter lim="800000"/>
            <a:headEnd/>
            <a:tailEnd/>
          </a:ln>
        </p:spPr>
        <p:txBody>
          <a:bodyPr wrap="none">
            <a:spAutoFit/>
          </a:bodyPr>
          <a:lstStyle/>
          <a:p>
            <a:r>
              <a:rPr lang="en-US"/>
              <a:t>Present and recent</a:t>
            </a:r>
          </a:p>
        </p:txBody>
      </p:sp>
      <p:pic>
        <p:nvPicPr>
          <p:cNvPr id="28677" name="Picture 8" descr="adinacup.jpg"/>
          <p:cNvPicPr>
            <a:picLocks noChangeAspect="1" noChangeArrowheads="1"/>
          </p:cNvPicPr>
          <p:nvPr/>
        </p:nvPicPr>
        <p:blipFill>
          <a:blip r:embed="rId4"/>
          <a:srcRect/>
          <a:stretch>
            <a:fillRect/>
          </a:stretch>
        </p:blipFill>
        <p:spPr bwMode="auto">
          <a:xfrm>
            <a:off x="4495800" y="1752600"/>
            <a:ext cx="4114800" cy="3505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685800" y="1066800"/>
            <a:ext cx="7467600" cy="4727575"/>
          </a:xfrm>
          <a:prstGeom prst="rect">
            <a:avLst/>
          </a:prstGeom>
          <a:noFill/>
          <a:ln w="9525">
            <a:noFill/>
            <a:miter lim="800000"/>
            <a:headEnd/>
            <a:tailEnd/>
          </a:ln>
        </p:spPr>
        <p:txBody>
          <a:bodyPr>
            <a:spAutoFit/>
          </a:bodyPr>
          <a:lstStyle/>
          <a:p>
            <a:pPr algn="ctr"/>
            <a:r>
              <a:rPr lang="en-US" sz="4400"/>
              <a:t>PART II</a:t>
            </a:r>
          </a:p>
          <a:p>
            <a:pPr algn="ctr"/>
            <a:endParaRPr lang="en-US"/>
          </a:p>
          <a:p>
            <a:pPr algn="ctr"/>
            <a:r>
              <a:rPr lang="en-US" sz="4000"/>
              <a:t>AN </a:t>
            </a:r>
            <a:r>
              <a:rPr lang="en-US"/>
              <a:t>ECONOMIC SYSTEM OF </a:t>
            </a:r>
            <a:r>
              <a:rPr lang="en-US" sz="4000"/>
              <a:t>MALE  DOMINATION </a:t>
            </a:r>
            <a:r>
              <a:rPr lang="en-US"/>
              <a:t>orchestrated by  an overpowering elite that dictates the rules of the game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0" y="1822450"/>
            <a:ext cx="9144000" cy="4486275"/>
          </a:xfrm>
          <a:prstGeom prst="rect">
            <a:avLst/>
          </a:prstGeom>
          <a:noFill/>
          <a:ln w="9525">
            <a:noFill/>
            <a:miter lim="800000"/>
            <a:headEnd/>
            <a:tailEnd/>
          </a:ln>
        </p:spPr>
        <p:txBody>
          <a:bodyPr>
            <a:spAutoFit/>
          </a:bodyPr>
          <a:lstStyle/>
          <a:p>
            <a:pPr algn="ctr"/>
            <a:r>
              <a:rPr lang="en-US"/>
              <a:t>the prevalent economic paradigm based in male dominance is one of the main causes of the present state of affairs. a new economic paradigm with yogic principles and feminine values at its core can become the agent of proper transformation . </a:t>
            </a:r>
            <a:endParaRPr lang="en-US">
              <a:solidFill>
                <a:srgbClr val="0066FF"/>
              </a:solidFill>
            </a:endParaRPr>
          </a:p>
        </p:txBody>
      </p:sp>
      <p:sp>
        <p:nvSpPr>
          <p:cNvPr id="30723" name="Text Box 3"/>
          <p:cNvSpPr txBox="1">
            <a:spLocks noChangeArrowheads="1"/>
          </p:cNvSpPr>
          <p:nvPr/>
        </p:nvSpPr>
        <p:spPr bwMode="auto">
          <a:xfrm>
            <a:off x="1066800" y="409575"/>
            <a:ext cx="6937375" cy="701675"/>
          </a:xfrm>
          <a:prstGeom prst="rect">
            <a:avLst/>
          </a:prstGeom>
          <a:noFill/>
          <a:ln w="9525">
            <a:noFill/>
            <a:miter lim="800000"/>
            <a:headEnd/>
            <a:tailEnd/>
          </a:ln>
        </p:spPr>
        <p:txBody>
          <a:bodyPr wrap="none">
            <a:spAutoFit/>
          </a:bodyPr>
          <a:lstStyle/>
          <a:p>
            <a:r>
              <a:rPr lang="en-US" sz="4000" b="0"/>
              <a:t>YOGA AND ECONOMICS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1860" name="Text Box 4"/>
          <p:cNvSpPr txBox="1">
            <a:spLocks noChangeArrowheads="1"/>
          </p:cNvSpPr>
          <p:nvPr/>
        </p:nvSpPr>
        <p:spPr bwMode="auto">
          <a:xfrm>
            <a:off x="228600" y="533400"/>
            <a:ext cx="8610600" cy="4724400"/>
          </a:xfrm>
          <a:prstGeom prst="rect">
            <a:avLst/>
          </a:prstGeom>
          <a:noFill/>
          <a:ln w="9525">
            <a:noFill/>
            <a:miter lim="800000"/>
            <a:headEnd/>
            <a:tailEnd/>
          </a:ln>
          <a:effectLst/>
        </p:spPr>
        <p:txBody>
          <a:bodyPr>
            <a:spAutoFit/>
          </a:bodyPr>
          <a:lstStyle/>
          <a:p>
            <a:pPr algn="ctr">
              <a:defRPr/>
            </a:pPr>
            <a:r>
              <a:rPr lang="en-US" sz="4800" b="0">
                <a:effectLst>
                  <a:outerShdw blurRad="38100" dist="38100" dir="2700000" algn="tl">
                    <a:srgbClr val="000000"/>
                  </a:outerShdw>
                </a:effectLst>
                <a:cs typeface="+mn-cs"/>
              </a:rPr>
              <a:t>WARNINGS WERE IGNORED</a:t>
            </a:r>
          </a:p>
          <a:p>
            <a:pPr algn="ctr">
              <a:defRPr/>
            </a:pPr>
            <a:endParaRPr lang="en-US" sz="4800" b="0">
              <a:effectLst>
                <a:outerShdw blurRad="38100" dist="38100" dir="2700000" algn="tl">
                  <a:srgbClr val="000000"/>
                </a:outerShdw>
              </a:effectLst>
              <a:cs typeface="+mn-cs"/>
            </a:endParaRPr>
          </a:p>
          <a:p>
            <a:pPr algn="ctr">
              <a:defRPr/>
            </a:pPr>
            <a:r>
              <a:rPr lang="en-US" sz="3200" b="0">
                <a:effectLst>
                  <a:outerShdw blurRad="38100" dist="38100" dir="2700000" algn="tl">
                    <a:srgbClr val="000000"/>
                  </a:outerShdw>
                </a:effectLst>
                <a:cs typeface="+mn-cs"/>
              </a:rPr>
              <a:t>THE FOUNDERS OF THIS COUNTRY AND THEIR MODERN SUCCESSORS</a:t>
            </a:r>
            <a:r>
              <a:rPr lang="en-US" sz="3200" b="0">
                <a:solidFill>
                  <a:srgbClr val="FF0000"/>
                </a:solidFill>
                <a:effectLst>
                  <a:outerShdw blurRad="38100" dist="38100" dir="2700000" algn="tl">
                    <a:srgbClr val="000000"/>
                  </a:outerShdw>
                </a:effectLst>
                <a:cs typeface="+mn-cs"/>
              </a:rPr>
              <a:t> </a:t>
            </a:r>
            <a:r>
              <a:rPr lang="en-US" sz="3200" b="0">
                <a:effectLst>
                  <a:outerShdw blurRad="38100" dist="38100" dir="2700000" algn="tl">
                    <a:srgbClr val="000000"/>
                  </a:outerShdw>
                </a:effectLst>
                <a:cs typeface="+mn-cs"/>
              </a:rPr>
              <a:t>FORESAW THE EXTREME DANGERS OF THE ECONOMIC SYSTEM CALLED CAPITALISM.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770" name="Slide Number Placeholder 2"/>
          <p:cNvSpPr txBox="1">
            <a:spLocks noGrp="1"/>
          </p:cNvSpPr>
          <p:nvPr/>
        </p:nvSpPr>
        <p:spPr bwMode="auto">
          <a:xfrm>
            <a:off x="6553200" y="6438900"/>
            <a:ext cx="1905000" cy="304800"/>
          </a:xfrm>
          <a:prstGeom prst="rect">
            <a:avLst/>
          </a:prstGeom>
          <a:noFill/>
          <a:ln w="9525">
            <a:noFill/>
            <a:miter lim="800000"/>
            <a:headEnd/>
            <a:tailEnd/>
          </a:ln>
        </p:spPr>
        <p:txBody>
          <a:bodyPr/>
          <a:lstStyle/>
          <a:p>
            <a:pPr algn="r"/>
            <a:fld id="{B2C42B91-7260-4FF6-AC38-A9BA09A29238}" type="slidenum">
              <a:rPr lang="en-US" sz="1000" b="0">
                <a:solidFill>
                  <a:schemeClr val="tx1"/>
                </a:solidFill>
                <a:latin typeface="Arial" charset="0"/>
                <a:ea typeface="ＭＳ Ｐゴシック" pitchFamily="34" charset="-128"/>
              </a:rPr>
              <a:pPr algn="r"/>
              <a:t>19</a:t>
            </a:fld>
            <a:endParaRPr lang="en-US" sz="1000" b="0">
              <a:solidFill>
                <a:schemeClr val="tx1"/>
              </a:solidFill>
              <a:latin typeface="Arial" charset="0"/>
              <a:ea typeface="ＭＳ Ｐゴシック" pitchFamily="34" charset="-128"/>
            </a:endParaRPr>
          </a:p>
        </p:txBody>
      </p:sp>
      <p:sp>
        <p:nvSpPr>
          <p:cNvPr id="275458" name="Text Box 1026"/>
          <p:cNvSpPr txBox="1">
            <a:spLocks noChangeArrowheads="1"/>
          </p:cNvSpPr>
          <p:nvPr/>
        </p:nvSpPr>
        <p:spPr bwMode="auto">
          <a:xfrm>
            <a:off x="533400" y="1828800"/>
            <a:ext cx="8610600" cy="1917700"/>
          </a:xfrm>
          <a:prstGeom prst="rect">
            <a:avLst/>
          </a:prstGeom>
          <a:noFill/>
          <a:ln>
            <a:noFill/>
          </a:ln>
          <a:effectLst/>
        </p:spPr>
        <p:txBody>
          <a:bodyPr>
            <a:spAutoFit/>
          </a:bodyPr>
          <a:lstStyle/>
          <a:p>
            <a:pPr algn="ctr">
              <a:defRPr/>
            </a:pPr>
            <a:r>
              <a:rPr lang="en-US" sz="2400" b="0" u="sng">
                <a:effectLst>
                  <a:outerShdw blurRad="38100" dist="38100" dir="2700000" algn="tl">
                    <a:srgbClr val="000000"/>
                  </a:outerShdw>
                </a:effectLst>
                <a:ea typeface="ＭＳ Ｐゴシック"/>
                <a:cs typeface="ＭＳ Ｐゴシック"/>
              </a:rPr>
              <a:t>Of all the enemies to public liberty war is,</a:t>
            </a:r>
            <a:r>
              <a:rPr lang="en-US" sz="2400" b="0">
                <a:effectLst>
                  <a:outerShdw blurRad="38100" dist="38100" dir="2700000" algn="tl">
                    <a:srgbClr val="000000"/>
                  </a:outerShdw>
                </a:effectLst>
                <a:ea typeface="ＭＳ Ｐゴシック"/>
                <a:cs typeface="ＭＳ Ｐゴシック"/>
              </a:rPr>
              <a:t> perhaps, the most to be dreaded because it comprises and develops the germ of every other. war is the parent of armies; from these proceed debts and taxes </a:t>
            </a:r>
            <a:r>
              <a:rPr lang="en-US" sz="2400" b="0">
                <a:effectLst>
                  <a:outerShdw blurRad="38100" dist="38100" dir="2700000" algn="tl">
                    <a:srgbClr val="000000"/>
                  </a:outerShdw>
                </a:effectLst>
                <a:latin typeface="Comic Sans MS" pitchFamily="66" charset="0"/>
                <a:ea typeface="ＭＳ Ｐゴシック"/>
                <a:cs typeface="ＭＳ Ｐゴシック"/>
              </a:rPr>
              <a:t>…………</a:t>
            </a:r>
            <a:endParaRPr lang="en-US" sz="2400" b="0">
              <a:effectLst>
                <a:outerShdw blurRad="38100" dist="38100" dir="2700000" algn="tl">
                  <a:srgbClr val="000000"/>
                </a:outerShdw>
              </a:effectLst>
              <a:ea typeface="ＭＳ Ｐゴシック"/>
              <a:cs typeface="ＭＳ Ｐゴシック"/>
            </a:endParaRPr>
          </a:p>
        </p:txBody>
      </p:sp>
      <p:sp>
        <p:nvSpPr>
          <p:cNvPr id="275459" name="Text Box 1027"/>
          <p:cNvSpPr txBox="1">
            <a:spLocks noChangeArrowheads="1"/>
          </p:cNvSpPr>
          <p:nvPr/>
        </p:nvSpPr>
        <p:spPr bwMode="auto">
          <a:xfrm>
            <a:off x="2438400" y="1219200"/>
            <a:ext cx="5821363" cy="701675"/>
          </a:xfrm>
          <a:prstGeom prst="rect">
            <a:avLst/>
          </a:prstGeom>
          <a:noFill/>
          <a:ln>
            <a:noFill/>
          </a:ln>
          <a:effectLst/>
        </p:spPr>
        <p:txBody>
          <a:bodyPr>
            <a:spAutoFit/>
          </a:bodyPr>
          <a:lstStyle/>
          <a:p>
            <a:pPr algn="ctr">
              <a:defRPr/>
            </a:pPr>
            <a:r>
              <a:rPr lang="en-US" sz="2000" b="0">
                <a:effectLst>
                  <a:outerShdw blurRad="38100" dist="38100" dir="2700000" algn="tl">
                    <a:srgbClr val="000000"/>
                  </a:outerShdw>
                </a:effectLst>
                <a:ea typeface="ＭＳ Ｐゴシック"/>
                <a:cs typeface="ＭＳ Ｐゴシック"/>
              </a:rPr>
              <a:t> Political Observations, </a:t>
            </a:r>
            <a:r>
              <a:rPr lang="en-US" sz="4000" b="0">
                <a:effectLst>
                  <a:outerShdw blurRad="38100" dist="38100" dir="2700000" algn="tl">
                    <a:srgbClr val="000000"/>
                  </a:outerShdw>
                </a:effectLst>
                <a:ea typeface="ＭＳ Ｐゴシック"/>
                <a:cs typeface="ＭＳ Ｐゴシック"/>
              </a:rPr>
              <a:t>1795</a:t>
            </a:r>
          </a:p>
        </p:txBody>
      </p:sp>
      <p:pic>
        <p:nvPicPr>
          <p:cNvPr id="275460" name="Picture 1028" descr="C:\Documents and Settings\Administrator\My Documents\My Pictures\James Madison.bmp"/>
          <p:cNvPicPr>
            <a:picLocks noChangeAspect="1" noChangeArrowheads="1"/>
          </p:cNvPicPr>
          <p:nvPr/>
        </p:nvPicPr>
        <p:blipFill>
          <a:blip r:embed="rId2"/>
          <a:srcRect/>
          <a:stretch>
            <a:fillRect/>
          </a:stretch>
        </p:blipFill>
        <p:spPr bwMode="auto">
          <a:xfrm>
            <a:off x="1524000" y="228600"/>
            <a:ext cx="1304925" cy="1676400"/>
          </a:xfrm>
          <a:prstGeom prst="rect">
            <a:avLst/>
          </a:prstGeom>
          <a:noFill/>
          <a:ln w="9525">
            <a:noFill/>
            <a:miter lim="800000"/>
            <a:headEnd/>
            <a:tailEnd/>
          </a:ln>
        </p:spPr>
      </p:pic>
      <p:sp>
        <p:nvSpPr>
          <p:cNvPr id="275461" name="Text Box 1029"/>
          <p:cNvSpPr txBox="1">
            <a:spLocks noChangeArrowheads="1"/>
          </p:cNvSpPr>
          <p:nvPr/>
        </p:nvSpPr>
        <p:spPr bwMode="auto">
          <a:xfrm>
            <a:off x="3124200" y="381000"/>
            <a:ext cx="4424363" cy="701675"/>
          </a:xfrm>
          <a:prstGeom prst="rect">
            <a:avLst/>
          </a:prstGeom>
          <a:noFill/>
          <a:ln>
            <a:noFill/>
          </a:ln>
          <a:effectLst/>
        </p:spPr>
        <p:txBody>
          <a:bodyPr wrap="none">
            <a:spAutoFit/>
          </a:bodyPr>
          <a:lstStyle/>
          <a:p>
            <a:pPr>
              <a:defRPr/>
            </a:pPr>
            <a:r>
              <a:rPr lang="en-US" sz="4000" b="0">
                <a:effectLst>
                  <a:outerShdw blurRad="38100" dist="38100" dir="2700000" algn="tl">
                    <a:srgbClr val="000000"/>
                  </a:outerShdw>
                </a:effectLst>
                <a:ea typeface="ＭＳ Ｐゴシック" charset="-128"/>
                <a:cs typeface="+mn-cs"/>
              </a:rPr>
              <a:t>James Madison</a:t>
            </a:r>
          </a:p>
        </p:txBody>
      </p:sp>
      <p:sp>
        <p:nvSpPr>
          <p:cNvPr id="275462" name="Text Box 1030"/>
          <p:cNvSpPr txBox="1">
            <a:spLocks noChangeArrowheads="1"/>
          </p:cNvSpPr>
          <p:nvPr/>
        </p:nvSpPr>
        <p:spPr bwMode="auto">
          <a:xfrm>
            <a:off x="609600" y="3810000"/>
            <a:ext cx="8229600" cy="2654300"/>
          </a:xfrm>
          <a:prstGeom prst="rect">
            <a:avLst/>
          </a:prstGeom>
          <a:noFill/>
          <a:ln>
            <a:noFill/>
          </a:ln>
          <a:effectLst/>
        </p:spPr>
        <p:txBody>
          <a:bodyPr>
            <a:spAutoFit/>
          </a:bodyPr>
          <a:lstStyle/>
          <a:p>
            <a:pPr>
              <a:defRPr/>
            </a:pPr>
            <a:r>
              <a:rPr lang="en-US" b="0">
                <a:effectLst>
                  <a:outerShdw blurRad="38100" dist="38100" dir="2700000" algn="tl">
                    <a:srgbClr val="000000"/>
                  </a:outerShdw>
                </a:effectLst>
                <a:ea typeface="ＭＳ Ｐゴシック"/>
                <a:cs typeface="ＭＳ Ｐゴシック"/>
              </a:rPr>
              <a:t>KNOWN INSTRUMENTS FOR BRINGING THE MANY UNDER THE DOMINATION OF THE FEW</a:t>
            </a:r>
            <a:r>
              <a:rPr lang="en-US" sz="2800" b="0">
                <a:effectLst>
                  <a:outerShdw blurRad="38100" dist="38100" dir="2700000" algn="tl">
                    <a:srgbClr val="000000"/>
                  </a:outerShdw>
                </a:effectLst>
                <a:ea typeface="ＭＳ Ｐゴシック"/>
                <a:cs typeface="ＭＳ Ｐゴシック"/>
              </a:rPr>
              <a:t> </a:t>
            </a:r>
            <a:r>
              <a:rPr lang="en-US" sz="2400" b="0">
                <a:effectLst>
                  <a:outerShdw blurRad="38100" dist="38100" dir="2700000" algn="tl">
                    <a:srgbClr val="000000"/>
                  </a:outerShdw>
                </a:effectLst>
                <a:ea typeface="ＭＳ Ｐゴシック"/>
                <a:cs typeface="ＭＳ Ｐゴシック"/>
              </a:rPr>
              <a:t>No nation could preserve its freedom in the midst of </a:t>
            </a:r>
            <a:r>
              <a:rPr lang="en-US" b="0">
                <a:effectLst>
                  <a:outerShdw blurRad="38100" dist="38100" dir="2700000" algn="tl">
                    <a:srgbClr val="000000"/>
                  </a:outerShdw>
                </a:effectLst>
                <a:ea typeface="ＭＳ Ｐゴシック"/>
                <a:cs typeface="ＭＳ Ｐゴシック"/>
              </a:rPr>
              <a:t>CONTINUAL WARFARE</a:t>
            </a:r>
            <a:r>
              <a:rPr lang="en-US" sz="2400" b="0">
                <a:effectLst>
                  <a:outerShdw blurRad="38100" dist="38100" dir="2700000" algn="tl">
                    <a:srgbClr val="000000"/>
                  </a:outerShdw>
                </a:effectLst>
                <a:ea typeface="ＭＳ Ｐゴシック"/>
                <a:cs typeface="ＭＳ Ｐゴシック"/>
              </a:rPr>
              <a:t>.</a:t>
            </a: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5458"/>
                                        </p:tgtEl>
                                        <p:attrNameLst>
                                          <p:attrName>style.visibility</p:attrName>
                                        </p:attrNameLst>
                                      </p:cBhvr>
                                      <p:to>
                                        <p:strVal val="visible"/>
                                      </p:to>
                                    </p:set>
                                    <p:anim calcmode="lin" valueType="num">
                                      <p:cBhvr additive="base">
                                        <p:cTn id="7" dur="500" fill="hold"/>
                                        <p:tgtEl>
                                          <p:spTgt spid="275458"/>
                                        </p:tgtEl>
                                        <p:attrNameLst>
                                          <p:attrName>ppt_x</p:attrName>
                                        </p:attrNameLst>
                                      </p:cBhvr>
                                      <p:tavLst>
                                        <p:tav tm="0">
                                          <p:val>
                                            <p:strVal val="0-#ppt_w/2"/>
                                          </p:val>
                                        </p:tav>
                                        <p:tav tm="100000">
                                          <p:val>
                                            <p:strVal val="#ppt_x"/>
                                          </p:val>
                                        </p:tav>
                                      </p:tavLst>
                                    </p:anim>
                                    <p:anim calcmode="lin" valueType="num">
                                      <p:cBhvr additive="base">
                                        <p:cTn id="8" dur="500" fill="hold"/>
                                        <p:tgtEl>
                                          <p:spTgt spid="2754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5462"/>
                                        </p:tgtEl>
                                        <p:attrNameLst>
                                          <p:attrName>style.visibility</p:attrName>
                                        </p:attrNameLst>
                                      </p:cBhvr>
                                      <p:to>
                                        <p:strVal val="visible"/>
                                      </p:to>
                                    </p:set>
                                    <p:anim calcmode="lin" valueType="num">
                                      <p:cBhvr>
                                        <p:cTn id="13" dur="500" fill="hold"/>
                                        <p:tgtEl>
                                          <p:spTgt spid="275462"/>
                                        </p:tgtEl>
                                        <p:attrNameLst>
                                          <p:attrName>ppt_w</p:attrName>
                                        </p:attrNameLst>
                                      </p:cBhvr>
                                      <p:tavLst>
                                        <p:tav tm="0">
                                          <p:val>
                                            <p:fltVal val="0"/>
                                          </p:val>
                                        </p:tav>
                                        <p:tav tm="100000">
                                          <p:val>
                                            <p:strVal val="#ppt_w"/>
                                          </p:val>
                                        </p:tav>
                                      </p:tavLst>
                                    </p:anim>
                                    <p:anim calcmode="lin" valueType="num">
                                      <p:cBhvr>
                                        <p:cTn id="14" dur="500" fill="hold"/>
                                        <p:tgtEl>
                                          <p:spTgt spid="27546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75460"/>
                                        </p:tgtEl>
                                        <p:attrNameLst>
                                          <p:attrName>style.visibility</p:attrName>
                                        </p:attrNameLst>
                                      </p:cBhvr>
                                      <p:to>
                                        <p:strVal val="visible"/>
                                      </p:to>
                                    </p:set>
                                    <p:anim calcmode="lin" valueType="num">
                                      <p:cBhvr additive="base">
                                        <p:cTn id="19" dur="500" fill="hold"/>
                                        <p:tgtEl>
                                          <p:spTgt spid="275460"/>
                                        </p:tgtEl>
                                        <p:attrNameLst>
                                          <p:attrName>ppt_x</p:attrName>
                                        </p:attrNameLst>
                                      </p:cBhvr>
                                      <p:tavLst>
                                        <p:tav tm="0">
                                          <p:val>
                                            <p:strVal val="0-#ppt_w/2"/>
                                          </p:val>
                                        </p:tav>
                                        <p:tav tm="100000">
                                          <p:val>
                                            <p:strVal val="#ppt_x"/>
                                          </p:val>
                                        </p:tav>
                                      </p:tavLst>
                                    </p:anim>
                                    <p:anim calcmode="lin" valueType="num">
                                      <p:cBhvr additive="base">
                                        <p:cTn id="20" dur="500" fill="hold"/>
                                        <p:tgtEl>
                                          <p:spTgt spid="27546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5461"/>
                                        </p:tgtEl>
                                        <p:attrNameLst>
                                          <p:attrName>style.visibility</p:attrName>
                                        </p:attrNameLst>
                                      </p:cBhvr>
                                      <p:to>
                                        <p:strVal val="visible"/>
                                      </p:to>
                                    </p:set>
                                    <p:anim calcmode="lin" valueType="num">
                                      <p:cBhvr additive="base">
                                        <p:cTn id="25" dur="500" fill="hold"/>
                                        <p:tgtEl>
                                          <p:spTgt spid="275461"/>
                                        </p:tgtEl>
                                        <p:attrNameLst>
                                          <p:attrName>ppt_x</p:attrName>
                                        </p:attrNameLst>
                                      </p:cBhvr>
                                      <p:tavLst>
                                        <p:tav tm="0">
                                          <p:val>
                                            <p:strVal val="0-#ppt_w/2"/>
                                          </p:val>
                                        </p:tav>
                                        <p:tav tm="100000">
                                          <p:val>
                                            <p:strVal val="#ppt_x"/>
                                          </p:val>
                                        </p:tav>
                                      </p:tavLst>
                                    </p:anim>
                                    <p:anim calcmode="lin" valueType="num">
                                      <p:cBhvr additive="base">
                                        <p:cTn id="26" dur="500" fill="hold"/>
                                        <p:tgtEl>
                                          <p:spTgt spid="27546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5459"/>
                                        </p:tgtEl>
                                        <p:attrNameLst>
                                          <p:attrName>style.visibility</p:attrName>
                                        </p:attrNameLst>
                                      </p:cBhvr>
                                      <p:to>
                                        <p:strVal val="visible"/>
                                      </p:to>
                                    </p:set>
                                    <p:anim calcmode="lin" valueType="num">
                                      <p:cBhvr additive="base">
                                        <p:cTn id="31" dur="500" fill="hold"/>
                                        <p:tgtEl>
                                          <p:spTgt spid="275459"/>
                                        </p:tgtEl>
                                        <p:attrNameLst>
                                          <p:attrName>ppt_x</p:attrName>
                                        </p:attrNameLst>
                                      </p:cBhvr>
                                      <p:tavLst>
                                        <p:tav tm="0">
                                          <p:val>
                                            <p:strVal val="0-#ppt_w/2"/>
                                          </p:val>
                                        </p:tav>
                                        <p:tav tm="100000">
                                          <p:val>
                                            <p:strVal val="#ppt_x"/>
                                          </p:val>
                                        </p:tav>
                                      </p:tavLst>
                                    </p:anim>
                                    <p:anim calcmode="lin" valueType="num">
                                      <p:cBhvr additive="base">
                                        <p:cTn id="32" dur="500" fill="hold"/>
                                        <p:tgtEl>
                                          <p:spTgt spid="2754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autoUpdateAnimBg="0"/>
      <p:bldP spid="275459" grpId="0" autoUpdateAnimBg="0"/>
      <p:bldP spid="275461" grpId="0" autoUpdateAnimBg="0"/>
      <p:bldP spid="27546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32556" y="2210109"/>
            <a:ext cx="8839200" cy="519113"/>
          </a:xfrm>
          <a:prstGeom prst="rect">
            <a:avLst/>
          </a:prstGeom>
          <a:noFill/>
          <a:ln w="9525">
            <a:noFill/>
            <a:miter lim="800000"/>
            <a:headEnd/>
            <a:tailEnd/>
          </a:ln>
          <a:effectLst/>
        </p:spPr>
        <p:txBody>
          <a:bodyPr>
            <a:spAutoFit/>
          </a:bodyPr>
          <a:lstStyle/>
          <a:p>
            <a:pPr>
              <a:defRPr/>
            </a:pPr>
            <a:r>
              <a:rPr lang="en-US" sz="2800" b="0" dirty="0">
                <a:effectLst>
                  <a:outerShdw blurRad="38100" dist="38100" dir="2700000" algn="tl">
                    <a:srgbClr val="000000"/>
                  </a:outerShdw>
                </a:effectLst>
                <a:cs typeface="+mn-cs"/>
              </a:rPr>
              <a:t>part i</a:t>
            </a:r>
            <a:r>
              <a:rPr lang="en-US" sz="2800" b="0" dirty="0">
                <a:cs typeface="+mn-cs"/>
              </a:rPr>
              <a:t> </a:t>
            </a:r>
            <a:r>
              <a:rPr lang="en-US" sz="2400" b="0" dirty="0">
                <a:cs typeface="+mn-cs"/>
              </a:rPr>
              <a:t>– </a:t>
            </a:r>
            <a:r>
              <a:rPr lang="en-US" sz="2400" b="0" dirty="0">
                <a:effectLst>
                  <a:outerShdw blurRad="38100" dist="38100" dir="2700000" algn="tl">
                    <a:srgbClr val="000000"/>
                  </a:outerShdw>
                </a:effectLst>
                <a:cs typeface="+mn-cs"/>
              </a:rPr>
              <a:t>TRANSFORMATION</a:t>
            </a:r>
          </a:p>
        </p:txBody>
      </p:sp>
      <p:sp>
        <p:nvSpPr>
          <p:cNvPr id="15362" name="Text Box 3"/>
          <p:cNvSpPr txBox="1">
            <a:spLocks noChangeArrowheads="1"/>
          </p:cNvSpPr>
          <p:nvPr/>
        </p:nvSpPr>
        <p:spPr bwMode="auto">
          <a:xfrm>
            <a:off x="4327525" y="2855913"/>
            <a:ext cx="184150" cy="366712"/>
          </a:xfrm>
          <a:prstGeom prst="rect">
            <a:avLst/>
          </a:prstGeom>
          <a:noFill/>
          <a:ln w="9525">
            <a:noFill/>
            <a:miter lim="800000"/>
            <a:headEnd/>
            <a:tailEnd/>
          </a:ln>
        </p:spPr>
        <p:txBody>
          <a:bodyPr wrap="none">
            <a:spAutoFit/>
          </a:bodyPr>
          <a:lstStyle/>
          <a:p>
            <a:endParaRPr lang="en-US" sz="1800" b="0">
              <a:solidFill>
                <a:schemeClr val="tx1"/>
              </a:solidFill>
              <a:latin typeface="Arial" charset="0"/>
            </a:endParaRPr>
          </a:p>
        </p:txBody>
      </p:sp>
      <p:sp>
        <p:nvSpPr>
          <p:cNvPr id="89092" name="Text Box 4"/>
          <p:cNvSpPr txBox="1">
            <a:spLocks noChangeArrowheads="1"/>
          </p:cNvSpPr>
          <p:nvPr/>
        </p:nvSpPr>
        <p:spPr bwMode="auto">
          <a:xfrm>
            <a:off x="21491" y="2911291"/>
            <a:ext cx="9104312" cy="523220"/>
          </a:xfrm>
          <a:prstGeom prst="rect">
            <a:avLst/>
          </a:prstGeom>
          <a:noFill/>
          <a:ln w="9525">
            <a:noFill/>
            <a:miter lim="800000"/>
            <a:headEnd/>
            <a:tailEnd/>
          </a:ln>
          <a:effectLst/>
        </p:spPr>
        <p:txBody>
          <a:bodyPr wrap="square">
            <a:spAutoFit/>
          </a:bodyPr>
          <a:lstStyle/>
          <a:p>
            <a:pPr>
              <a:defRPr/>
            </a:pPr>
            <a:r>
              <a:rPr lang="en-US" sz="2800" b="0" dirty="0">
                <a:effectLst>
                  <a:outerShdw blurRad="38100" dist="38100" dir="2700000" algn="tl">
                    <a:srgbClr val="000000"/>
                  </a:outerShdw>
                </a:effectLst>
                <a:cs typeface="+mn-cs"/>
              </a:rPr>
              <a:t> part ii</a:t>
            </a:r>
            <a:r>
              <a:rPr lang="en-US" sz="2400" b="0" dirty="0">
                <a:effectLst>
                  <a:outerShdw blurRad="38100" dist="38100" dir="2700000" algn="tl">
                    <a:srgbClr val="000000"/>
                  </a:outerShdw>
                </a:effectLst>
                <a:cs typeface="+mn-cs"/>
              </a:rPr>
              <a:t>-- ECONOMIC SYSTEM</a:t>
            </a:r>
            <a:r>
              <a:rPr lang="en-US" sz="2800" b="0" dirty="0">
                <a:latin typeface="Arial" charset="0"/>
                <a:cs typeface="+mn-cs"/>
              </a:rPr>
              <a:t> </a:t>
            </a:r>
            <a:r>
              <a:rPr lang="en-US" sz="2400" b="0" dirty="0">
                <a:effectLst>
                  <a:outerShdw blurRad="38100" dist="38100" dir="2700000" algn="tl">
                    <a:srgbClr val="000000">
                      <a:alpha val="43137"/>
                    </a:srgbClr>
                  </a:outerShdw>
                </a:effectLst>
                <a:cs typeface="+mn-cs"/>
              </a:rPr>
              <a:t>OF</a:t>
            </a:r>
            <a:r>
              <a:rPr lang="en-US" sz="2800" b="0" dirty="0">
                <a:effectLst>
                  <a:outerShdw blurRad="38100" dist="38100" dir="2700000" algn="tl">
                    <a:srgbClr val="000000">
                      <a:alpha val="43137"/>
                    </a:srgbClr>
                  </a:outerShdw>
                </a:effectLst>
                <a:latin typeface="Arial" charset="0"/>
                <a:cs typeface="+mn-cs"/>
              </a:rPr>
              <a:t> </a:t>
            </a:r>
            <a:r>
              <a:rPr lang="en-US" sz="2400" b="0" dirty="0">
                <a:effectLst>
                  <a:outerShdw blurRad="38100" dist="38100" dir="2700000" algn="tl">
                    <a:srgbClr val="000000">
                      <a:alpha val="43137"/>
                    </a:srgbClr>
                  </a:outerShdw>
                </a:effectLst>
                <a:cs typeface="+mn-cs"/>
              </a:rPr>
              <a:t>MALE DOMINANCE</a:t>
            </a:r>
          </a:p>
        </p:txBody>
      </p:sp>
      <p:sp>
        <p:nvSpPr>
          <p:cNvPr id="89093" name="Text Box 5"/>
          <p:cNvSpPr txBox="1">
            <a:spLocks noChangeArrowheads="1"/>
          </p:cNvSpPr>
          <p:nvPr/>
        </p:nvSpPr>
        <p:spPr bwMode="auto">
          <a:xfrm>
            <a:off x="-224632" y="3736238"/>
            <a:ext cx="9104313" cy="523220"/>
          </a:xfrm>
          <a:prstGeom prst="rect">
            <a:avLst/>
          </a:prstGeom>
          <a:noFill/>
          <a:ln w="9525">
            <a:noFill/>
            <a:miter lim="800000"/>
            <a:headEnd/>
            <a:tailEnd/>
          </a:ln>
          <a:effectLst/>
        </p:spPr>
        <p:txBody>
          <a:bodyPr>
            <a:spAutoFit/>
          </a:bodyPr>
          <a:lstStyle/>
          <a:p>
            <a:pPr>
              <a:defRPr/>
            </a:pPr>
            <a:r>
              <a:rPr lang="en-US" sz="2400" b="0" dirty="0">
                <a:effectLst>
                  <a:outerShdw blurRad="38100" dist="38100" dir="2700000" algn="tl">
                    <a:srgbClr val="000000"/>
                  </a:outerShdw>
                </a:effectLst>
                <a:cs typeface="+mn-cs"/>
              </a:rPr>
              <a:t>    </a:t>
            </a:r>
            <a:r>
              <a:rPr lang="en-US" sz="2800" b="0" dirty="0">
                <a:effectLst>
                  <a:outerShdw blurRad="38100" dist="38100" dir="2700000" algn="tl">
                    <a:srgbClr val="000000"/>
                  </a:outerShdw>
                </a:effectLst>
                <a:cs typeface="+mn-cs"/>
              </a:rPr>
              <a:t>part</a:t>
            </a:r>
            <a:r>
              <a:rPr lang="en-US" sz="2400" b="0" dirty="0">
                <a:effectLst>
                  <a:outerShdw blurRad="38100" dist="38100" dir="2700000" algn="tl">
                    <a:srgbClr val="000000"/>
                  </a:outerShdw>
                </a:effectLst>
                <a:cs typeface="+mn-cs"/>
              </a:rPr>
              <a:t> III. -  A NEW PARADIGM</a:t>
            </a:r>
          </a:p>
        </p:txBody>
      </p:sp>
      <p:sp>
        <p:nvSpPr>
          <p:cNvPr id="89094" name="Text Box 6"/>
          <p:cNvSpPr txBox="1">
            <a:spLocks noChangeArrowheads="1"/>
          </p:cNvSpPr>
          <p:nvPr/>
        </p:nvSpPr>
        <p:spPr bwMode="auto">
          <a:xfrm>
            <a:off x="0" y="4419600"/>
            <a:ext cx="5948231" cy="523220"/>
          </a:xfrm>
          <a:prstGeom prst="rect">
            <a:avLst/>
          </a:prstGeom>
          <a:noFill/>
          <a:ln w="9525">
            <a:noFill/>
            <a:miter lim="800000"/>
            <a:headEnd/>
            <a:tailEnd/>
          </a:ln>
          <a:effectLst/>
        </p:spPr>
        <p:txBody>
          <a:bodyPr wrap="none">
            <a:spAutoFit/>
          </a:bodyPr>
          <a:lstStyle/>
          <a:p>
            <a:pPr>
              <a:tabLst>
                <a:tab pos="2343150" algn="l"/>
              </a:tabLst>
              <a:defRPr/>
            </a:pPr>
            <a:r>
              <a:rPr lang="en-US" sz="2800" b="0" dirty="0">
                <a:effectLst>
                  <a:outerShdw blurRad="38100" dist="38100" dir="2700000" algn="tl">
                    <a:srgbClr val="000000"/>
                  </a:outerShdw>
                </a:effectLst>
                <a:cs typeface="+mn-cs"/>
              </a:rPr>
              <a:t> part</a:t>
            </a:r>
            <a:r>
              <a:rPr lang="en-US" sz="2400" b="0" dirty="0">
                <a:effectLst>
                  <a:outerShdw blurRad="38100" dist="38100" dir="2700000" algn="tl">
                    <a:srgbClr val="000000"/>
                  </a:outerShdw>
                </a:effectLst>
                <a:cs typeface="+mn-cs"/>
              </a:rPr>
              <a:t> IV - SHOWING ITS VIABILITY</a:t>
            </a:r>
          </a:p>
        </p:txBody>
      </p:sp>
      <p:sp>
        <p:nvSpPr>
          <p:cNvPr id="89096" name="Text Box 8"/>
          <p:cNvSpPr txBox="1">
            <a:spLocks noChangeArrowheads="1"/>
          </p:cNvSpPr>
          <p:nvPr/>
        </p:nvSpPr>
        <p:spPr bwMode="auto">
          <a:xfrm>
            <a:off x="2819400" y="381000"/>
            <a:ext cx="3367088" cy="701675"/>
          </a:xfrm>
          <a:prstGeom prst="rect">
            <a:avLst/>
          </a:prstGeom>
          <a:noFill/>
          <a:ln w="9525">
            <a:noFill/>
            <a:miter lim="800000"/>
            <a:headEnd/>
            <a:tailEnd/>
          </a:ln>
          <a:effectLst/>
        </p:spPr>
        <p:txBody>
          <a:bodyPr wrap="none">
            <a:spAutoFit/>
          </a:bodyPr>
          <a:lstStyle/>
          <a:p>
            <a:pPr>
              <a:defRPr/>
            </a:pPr>
            <a:r>
              <a:rPr lang="en-US" sz="4000" b="0">
                <a:effectLst>
                  <a:outerShdw blurRad="38100" dist="38100" dir="2700000" algn="tl">
                    <a:srgbClr val="000000"/>
                  </a:outerShdw>
                </a:effectLst>
                <a:cs typeface="+mn-cs"/>
              </a:rPr>
              <a:t>CONTENTS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3794" name="Slide Number Placeholder 3"/>
          <p:cNvSpPr txBox="1">
            <a:spLocks noGrp="1"/>
          </p:cNvSpPr>
          <p:nvPr/>
        </p:nvSpPr>
        <p:spPr bwMode="auto">
          <a:xfrm>
            <a:off x="6553200" y="6438900"/>
            <a:ext cx="1905000" cy="304800"/>
          </a:xfrm>
          <a:prstGeom prst="rect">
            <a:avLst/>
          </a:prstGeom>
          <a:noFill/>
          <a:ln w="9525">
            <a:noFill/>
            <a:miter lim="800000"/>
            <a:headEnd/>
            <a:tailEnd/>
          </a:ln>
        </p:spPr>
        <p:txBody>
          <a:bodyPr/>
          <a:lstStyle/>
          <a:p>
            <a:pPr algn="r"/>
            <a:fld id="{176F0512-44FD-46CF-8873-A2EF8ADE6BE6}" type="slidenum">
              <a:rPr lang="en-US" sz="1000" b="0">
                <a:solidFill>
                  <a:schemeClr val="tx1"/>
                </a:solidFill>
                <a:latin typeface="Arial" charset="0"/>
                <a:ea typeface="ＭＳ Ｐゴシック" pitchFamily="34" charset="-128"/>
              </a:rPr>
              <a:pPr algn="r"/>
              <a:t>20</a:t>
            </a:fld>
            <a:endParaRPr lang="en-US" sz="1000" b="0">
              <a:solidFill>
                <a:schemeClr val="tx1"/>
              </a:solidFill>
              <a:latin typeface="Arial" charset="0"/>
              <a:ea typeface="ＭＳ Ｐゴシック" pitchFamily="34" charset="-128"/>
            </a:endParaRPr>
          </a:p>
        </p:txBody>
      </p:sp>
      <p:sp>
        <p:nvSpPr>
          <p:cNvPr id="207874" name="Rectangle 2"/>
          <p:cNvSpPr>
            <a:spLocks noGrp="1" noChangeArrowheads="1"/>
          </p:cNvSpPr>
          <p:nvPr>
            <p:ph type="title" idx="4294967295"/>
          </p:nvPr>
        </p:nvSpPr>
        <p:spPr>
          <a:xfrm>
            <a:off x="1828800" y="381000"/>
            <a:ext cx="7315200" cy="1143000"/>
          </a:xfrm>
        </p:spPr>
        <p:txBody>
          <a:bodyPr/>
          <a:lstStyle/>
          <a:p>
            <a:pPr algn="l" eaLnBrk="1" hangingPunct="1">
              <a:defRPr/>
            </a:pPr>
            <a:r>
              <a:rPr lang="en-US" sz="4000" b="1">
                <a:solidFill>
                  <a:schemeClr val="bg1"/>
                </a:solidFill>
                <a:effectLst>
                  <a:outerShdw blurRad="38100" dist="38100" dir="2700000" algn="tl">
                    <a:srgbClr val="000000"/>
                  </a:outerShdw>
                </a:effectLst>
                <a:latin typeface="Copperplate Gothic Bold" pitchFamily="34" charset="0"/>
                <a:cs typeface="Arial" charset="0"/>
              </a:rPr>
              <a:t>  Thomas Jefferson  </a:t>
            </a:r>
          </a:p>
        </p:txBody>
      </p:sp>
      <p:sp>
        <p:nvSpPr>
          <p:cNvPr id="207875" name="Text Box 3"/>
          <p:cNvSpPr txBox="1">
            <a:spLocks noChangeArrowheads="1"/>
          </p:cNvSpPr>
          <p:nvPr/>
        </p:nvSpPr>
        <p:spPr bwMode="auto">
          <a:xfrm>
            <a:off x="304800" y="1600200"/>
            <a:ext cx="8610600" cy="4845050"/>
          </a:xfrm>
          <a:prstGeom prst="rect">
            <a:avLst/>
          </a:prstGeom>
          <a:noFill/>
          <a:ln>
            <a:noFill/>
          </a:ln>
          <a:effectLst/>
        </p:spPr>
        <p:txBody>
          <a:bodyPr>
            <a:spAutoFit/>
          </a:bodyPr>
          <a:lstStyle/>
          <a:p>
            <a:pPr algn="ctr">
              <a:defRPr/>
            </a:pPr>
            <a:r>
              <a:rPr lang="en-US" b="0">
                <a:effectLst>
                  <a:outerShdw blurRad="38100" dist="38100" dir="2700000" algn="tl">
                    <a:srgbClr val="000000"/>
                  </a:outerShdw>
                </a:effectLst>
                <a:latin typeface="Arial"/>
                <a:ea typeface="ＭＳ Ｐゴシック"/>
              </a:rPr>
              <a:t>”</a:t>
            </a:r>
            <a:r>
              <a:rPr lang="en-US" b="0">
                <a:effectLst>
                  <a:outerShdw blurRad="38100" dist="38100" dir="2700000" algn="tl">
                    <a:srgbClr val="000000"/>
                  </a:outerShdw>
                </a:effectLst>
                <a:ea typeface="ＭＳ Ｐゴシック"/>
              </a:rPr>
              <a:t>I believe that banking institutions are more dangerous to our liberties than standing armies</a:t>
            </a:r>
            <a:r>
              <a:rPr lang="en-US" sz="3200" b="0">
                <a:effectLst>
                  <a:outerShdw blurRad="38100" dist="38100" dir="2700000" algn="tl">
                    <a:srgbClr val="000000"/>
                  </a:outerShdw>
                </a:effectLst>
                <a:ea typeface="ＭＳ Ｐゴシック"/>
              </a:rPr>
              <a:t>.</a:t>
            </a:r>
            <a:r>
              <a:rPr lang="en-US" sz="2400" b="0">
                <a:effectLst>
                  <a:outerShdw blurRad="38100" dist="38100" dir="2700000" algn="tl">
                    <a:srgbClr val="000000"/>
                  </a:outerShdw>
                </a:effectLst>
                <a:ea typeface="ＭＳ Ｐゴシック"/>
              </a:rPr>
              <a:t> If the American people ever allow private banks to control the issue of their  currency, first by inflation, then by deflation, the banks and corporations that will grow up around the banks will deprive the people of all property until their children wake-up homeless on the continent their fathers conquered</a:t>
            </a:r>
            <a:r>
              <a:rPr lang="en-US" sz="2400" b="0" i="1">
                <a:effectLst>
                  <a:outerShdw blurRad="38100" dist="38100" dir="2700000" algn="tl">
                    <a:srgbClr val="000000"/>
                  </a:outerShdw>
                </a:effectLst>
                <a:latin typeface="Arial" charset="0"/>
                <a:ea typeface="ＭＳ Ｐゴシック"/>
              </a:rPr>
              <a:t>."</a:t>
            </a:r>
          </a:p>
        </p:txBody>
      </p:sp>
      <p:pic>
        <p:nvPicPr>
          <p:cNvPr id="207877" name="Picture 5" descr="C:\Documents and Settings\Administrator\My Documents\My Pictures\TJ.jpg"/>
          <p:cNvPicPr>
            <a:picLocks noChangeAspect="1" noChangeArrowheads="1"/>
          </p:cNvPicPr>
          <p:nvPr/>
        </p:nvPicPr>
        <p:blipFill>
          <a:blip r:embed="rId2"/>
          <a:srcRect/>
          <a:stretch>
            <a:fillRect/>
          </a:stretch>
        </p:blipFill>
        <p:spPr bwMode="auto">
          <a:xfrm>
            <a:off x="533400" y="304800"/>
            <a:ext cx="1303338" cy="1295400"/>
          </a:xfrm>
          <a:prstGeom prst="rect">
            <a:avLst/>
          </a:prstGeom>
          <a:noFill/>
          <a:ln w="9525">
            <a:noFill/>
            <a:miter lim="800000"/>
            <a:headEnd/>
            <a:tailEnd/>
          </a:ln>
        </p:spPr>
      </p:pic>
      <p:sp>
        <p:nvSpPr>
          <p:cNvPr id="6" name="Text Box 6"/>
          <p:cNvSpPr txBox="1">
            <a:spLocks noChangeArrowheads="1"/>
          </p:cNvSpPr>
          <p:nvPr/>
        </p:nvSpPr>
        <p:spPr bwMode="auto">
          <a:xfrm>
            <a:off x="7543800" y="609600"/>
            <a:ext cx="1346200" cy="579438"/>
          </a:xfrm>
          <a:prstGeom prst="rect">
            <a:avLst/>
          </a:prstGeom>
          <a:noFill/>
          <a:ln>
            <a:noFill/>
          </a:ln>
          <a:effectLst/>
        </p:spPr>
        <p:txBody>
          <a:bodyPr wrap="none">
            <a:spAutoFit/>
          </a:bodyPr>
          <a:lstStyle/>
          <a:p>
            <a:pPr algn="ctr">
              <a:defRPr/>
            </a:pPr>
            <a:r>
              <a:rPr lang="en-US" sz="3200" b="0">
                <a:effectLst>
                  <a:outerShdw blurRad="38100" dist="38100" dir="2700000" algn="tl">
                    <a:srgbClr val="000000"/>
                  </a:outerShdw>
                </a:effectLst>
                <a:ea typeface="ＭＳ Ｐゴシック"/>
                <a:cs typeface="ＭＳ Ｐゴシック"/>
              </a:rPr>
              <a:t>1802</a:t>
            </a: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7875"/>
                                        </p:tgtEl>
                                        <p:attrNameLst>
                                          <p:attrName>style.visibility</p:attrName>
                                        </p:attrNameLst>
                                      </p:cBhvr>
                                      <p:to>
                                        <p:strVal val="visible"/>
                                      </p:to>
                                    </p:set>
                                    <p:anim calcmode="lin" valueType="num">
                                      <p:cBhvr>
                                        <p:cTn id="7" dur="500" fill="hold"/>
                                        <p:tgtEl>
                                          <p:spTgt spid="207875"/>
                                        </p:tgtEl>
                                        <p:attrNameLst>
                                          <p:attrName>ppt_w</p:attrName>
                                        </p:attrNameLst>
                                      </p:cBhvr>
                                      <p:tavLst>
                                        <p:tav tm="0">
                                          <p:val>
                                            <p:fltVal val="0"/>
                                          </p:val>
                                        </p:tav>
                                        <p:tav tm="100000">
                                          <p:val>
                                            <p:strVal val="#ppt_w"/>
                                          </p:val>
                                        </p:tav>
                                      </p:tavLst>
                                    </p:anim>
                                    <p:anim calcmode="lin" valueType="num">
                                      <p:cBhvr>
                                        <p:cTn id="8" dur="500" fill="hold"/>
                                        <p:tgtEl>
                                          <p:spTgt spid="20787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7877"/>
                                        </p:tgtEl>
                                        <p:attrNameLst>
                                          <p:attrName>style.visibility</p:attrName>
                                        </p:attrNameLst>
                                      </p:cBhvr>
                                      <p:to>
                                        <p:strVal val="visible"/>
                                      </p:to>
                                    </p:set>
                                    <p:anim calcmode="lin" valueType="num">
                                      <p:cBhvr additive="base">
                                        <p:cTn id="13" dur="500" fill="hold"/>
                                        <p:tgtEl>
                                          <p:spTgt spid="207877"/>
                                        </p:tgtEl>
                                        <p:attrNameLst>
                                          <p:attrName>ppt_x</p:attrName>
                                        </p:attrNameLst>
                                      </p:cBhvr>
                                      <p:tavLst>
                                        <p:tav tm="0">
                                          <p:val>
                                            <p:strVal val="0-#ppt_w/2"/>
                                          </p:val>
                                        </p:tav>
                                        <p:tav tm="100000">
                                          <p:val>
                                            <p:strVal val="#ppt_x"/>
                                          </p:val>
                                        </p:tav>
                                      </p:tavLst>
                                    </p:anim>
                                    <p:anim calcmode="lin" valueType="num">
                                      <p:cBhvr additive="base">
                                        <p:cTn id="14" dur="500" fill="hold"/>
                                        <p:tgtEl>
                                          <p:spTgt spid="20787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7874"/>
                                        </p:tgtEl>
                                        <p:attrNameLst>
                                          <p:attrName>style.visibility</p:attrName>
                                        </p:attrNameLst>
                                      </p:cBhvr>
                                      <p:to>
                                        <p:strVal val="visible"/>
                                      </p:to>
                                    </p:set>
                                    <p:anim calcmode="lin" valueType="num">
                                      <p:cBhvr additive="base">
                                        <p:cTn id="19" dur="500" fill="hold"/>
                                        <p:tgtEl>
                                          <p:spTgt spid="207874"/>
                                        </p:tgtEl>
                                        <p:attrNameLst>
                                          <p:attrName>ppt_x</p:attrName>
                                        </p:attrNameLst>
                                      </p:cBhvr>
                                      <p:tavLst>
                                        <p:tav tm="0">
                                          <p:val>
                                            <p:strVal val="0-#ppt_w/2"/>
                                          </p:val>
                                        </p:tav>
                                        <p:tav tm="100000">
                                          <p:val>
                                            <p:strVal val="#ppt_x"/>
                                          </p:val>
                                        </p:tav>
                                      </p:tavLst>
                                    </p:anim>
                                    <p:anim calcmode="lin" valueType="num">
                                      <p:cBhvr additive="base">
                                        <p:cTn id="20" dur="500" fill="hold"/>
                                        <p:tgtEl>
                                          <p:spTgt spid="20787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5" grpId="0" autoUpdateAnimBg="0"/>
      <p:bldP spid="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818" name="Slide Number Placeholder 2"/>
          <p:cNvSpPr txBox="1">
            <a:spLocks noGrp="1"/>
          </p:cNvSpPr>
          <p:nvPr/>
        </p:nvSpPr>
        <p:spPr bwMode="auto">
          <a:xfrm>
            <a:off x="6553200" y="6438900"/>
            <a:ext cx="1905000" cy="304800"/>
          </a:xfrm>
          <a:prstGeom prst="rect">
            <a:avLst/>
          </a:prstGeom>
          <a:noFill/>
          <a:ln w="9525">
            <a:noFill/>
            <a:miter lim="800000"/>
            <a:headEnd/>
            <a:tailEnd/>
          </a:ln>
        </p:spPr>
        <p:txBody>
          <a:bodyPr/>
          <a:lstStyle/>
          <a:p>
            <a:pPr algn="r"/>
            <a:fld id="{301806AD-967B-46D2-AFEF-9E2ED11A66D2}" type="slidenum">
              <a:rPr lang="en-US" sz="1000" b="0">
                <a:solidFill>
                  <a:schemeClr val="tx1"/>
                </a:solidFill>
                <a:latin typeface="Arial" charset="0"/>
                <a:ea typeface="ＭＳ Ｐゴシック" pitchFamily="34" charset="-128"/>
              </a:rPr>
              <a:pPr algn="r"/>
              <a:t>21</a:t>
            </a:fld>
            <a:endParaRPr lang="en-US" sz="1000" b="0">
              <a:solidFill>
                <a:schemeClr val="tx1"/>
              </a:solidFill>
              <a:latin typeface="Arial" charset="0"/>
              <a:ea typeface="ＭＳ Ｐゴシック" pitchFamily="34" charset="-128"/>
            </a:endParaRPr>
          </a:p>
        </p:txBody>
      </p:sp>
      <p:sp>
        <p:nvSpPr>
          <p:cNvPr id="242690" name="Rectangle 2"/>
          <p:cNvSpPr>
            <a:spLocks noChangeArrowheads="1"/>
          </p:cNvSpPr>
          <p:nvPr/>
        </p:nvSpPr>
        <p:spPr bwMode="auto">
          <a:xfrm>
            <a:off x="304800" y="2895600"/>
            <a:ext cx="8839200" cy="3565525"/>
          </a:xfrm>
          <a:prstGeom prst="rect">
            <a:avLst/>
          </a:prstGeom>
          <a:noFill/>
          <a:ln>
            <a:noFill/>
          </a:ln>
          <a:effectLst/>
        </p:spPr>
        <p:txBody>
          <a:bodyPr>
            <a:spAutoFit/>
          </a:bodyPr>
          <a:lstStyle/>
          <a:p>
            <a:pPr algn="ctr">
              <a:defRPr/>
            </a:pPr>
            <a:r>
              <a:rPr lang="en-US" sz="2400" b="0" dirty="0">
                <a:effectLst>
                  <a:outerShdw blurRad="38100" dist="38100" dir="2700000" algn="tl">
                    <a:srgbClr val="000000"/>
                  </a:outerShdw>
                </a:effectLst>
                <a:ea typeface="ＭＳ Ｐゴシック"/>
              </a:rPr>
              <a:t>Government by conviction and vote of the majority, but a Government by the opinion and duress of small groups of dominant men.</a:t>
            </a:r>
          </a:p>
          <a:p>
            <a:pPr>
              <a:defRPr/>
            </a:pPr>
            <a:r>
              <a:rPr lang="en-US" sz="2400" b="0" dirty="0">
                <a:effectLst>
                  <a:outerShdw blurRad="38100" dist="38100" dir="2700000" algn="tl">
                    <a:srgbClr val="000000"/>
                  </a:outerShdw>
                </a:effectLst>
                <a:ea typeface="ＭＳ Ｐゴシック"/>
              </a:rPr>
              <a:t> A great industrial Nation controlled by its system of credit.  Our system of credit is concentrated. </a:t>
            </a:r>
            <a:r>
              <a:rPr lang="en-US" b="0" dirty="0">
                <a:effectLst>
                  <a:outerShdw blurRad="38100" dist="38100" dir="2700000" algn="tl">
                    <a:srgbClr val="000000"/>
                  </a:outerShdw>
                </a:effectLst>
                <a:ea typeface="ＭＳ Ｐゴシック"/>
              </a:rPr>
              <a:t>The growth of the Nation and all our activities are in the hands of a few men.</a:t>
            </a:r>
            <a:r>
              <a:rPr lang="en-US" b="0" dirty="0">
                <a:effectLst>
                  <a:outerShdw blurRad="38100" dist="38100" dir="2700000" algn="tl">
                    <a:srgbClr val="000000"/>
                  </a:outerShdw>
                </a:effectLst>
                <a:latin typeface="Arial" charset="0"/>
                <a:ea typeface="ＭＳ Ｐゴシック"/>
              </a:rPr>
              <a:t>”</a:t>
            </a:r>
            <a:r>
              <a:rPr lang="en-US" sz="2000" dirty="0">
                <a:effectLst>
                  <a:outerShdw blurRad="38100" dist="38100" dir="2700000" algn="tl">
                    <a:srgbClr val="000000"/>
                  </a:outerShdw>
                </a:effectLst>
                <a:latin typeface="Arial" charset="0"/>
                <a:ea typeface="ＭＳ Ｐゴシック"/>
              </a:rPr>
              <a:t>                    </a:t>
            </a:r>
            <a:endParaRPr lang="en-US" sz="2000" b="0" dirty="0">
              <a:solidFill>
                <a:schemeClr val="tx1"/>
              </a:solidFill>
              <a:effectLst>
                <a:outerShdw blurRad="38100" dist="38100" dir="2700000" algn="tl">
                  <a:srgbClr val="FFFFFF"/>
                </a:outerShdw>
              </a:effectLst>
              <a:latin typeface="Arial" charset="0"/>
              <a:ea typeface="ＭＳ Ｐゴシック"/>
            </a:endParaRPr>
          </a:p>
        </p:txBody>
      </p:sp>
      <p:sp>
        <p:nvSpPr>
          <p:cNvPr id="242692" name="Text Box 4"/>
          <p:cNvSpPr txBox="1">
            <a:spLocks noChangeArrowheads="1"/>
          </p:cNvSpPr>
          <p:nvPr/>
        </p:nvSpPr>
        <p:spPr bwMode="auto">
          <a:xfrm>
            <a:off x="2209800" y="990600"/>
            <a:ext cx="6553200" cy="396875"/>
          </a:xfrm>
          <a:prstGeom prst="rect">
            <a:avLst/>
          </a:prstGeom>
          <a:noFill/>
          <a:ln w="9525">
            <a:noFill/>
            <a:miter lim="800000"/>
            <a:headEnd/>
            <a:tailEnd/>
          </a:ln>
        </p:spPr>
        <p:txBody>
          <a:bodyPr>
            <a:spAutoFit/>
          </a:bodyPr>
          <a:lstStyle/>
          <a:p>
            <a:pPr algn="ctr">
              <a:spcBef>
                <a:spcPct val="50000"/>
              </a:spcBef>
            </a:pPr>
            <a:endParaRPr lang="en-US" sz="2000">
              <a:solidFill>
                <a:srgbClr val="00CC97"/>
              </a:solidFill>
              <a:latin typeface="Comic Sans MS" pitchFamily="66" charset="0"/>
              <a:ea typeface="ＭＳ Ｐゴシック" pitchFamily="34" charset="-128"/>
            </a:endParaRPr>
          </a:p>
        </p:txBody>
      </p:sp>
      <p:sp>
        <p:nvSpPr>
          <p:cNvPr id="242694" name="Text Box 6"/>
          <p:cNvSpPr txBox="1">
            <a:spLocks noChangeArrowheads="1"/>
          </p:cNvSpPr>
          <p:nvPr/>
        </p:nvSpPr>
        <p:spPr bwMode="auto">
          <a:xfrm>
            <a:off x="685800" y="914400"/>
            <a:ext cx="8763000" cy="2041525"/>
          </a:xfrm>
          <a:prstGeom prst="rect">
            <a:avLst/>
          </a:prstGeom>
          <a:noFill/>
          <a:ln>
            <a:noFill/>
          </a:ln>
          <a:effectLst/>
        </p:spPr>
        <p:txBody>
          <a:bodyPr>
            <a:spAutoFit/>
          </a:bodyPr>
          <a:lstStyle/>
          <a:p>
            <a:pPr algn="ctr">
              <a:spcBef>
                <a:spcPct val="15000"/>
              </a:spcBef>
              <a:defRPr/>
            </a:pPr>
            <a:r>
              <a:rPr lang="en-US" sz="2800" b="0" dirty="0">
                <a:effectLst>
                  <a:outerShdw blurRad="38100" dist="38100" dir="2700000" algn="tl">
                    <a:srgbClr val="000000"/>
                  </a:outerShdw>
                </a:effectLst>
                <a:ea typeface="ＭＳ Ｐゴシック"/>
              </a:rPr>
              <a:t>         </a:t>
            </a:r>
            <a:r>
              <a:rPr lang="en-US" sz="2400" b="0" dirty="0">
                <a:effectLst>
                  <a:outerShdw blurRad="38100" dist="38100" dir="2700000" algn="tl">
                    <a:srgbClr val="000000"/>
                  </a:outerShdw>
                </a:effectLst>
                <a:latin typeface="Arial" charset="0"/>
                <a:ea typeface="ＭＳ Ｐゴシック"/>
              </a:rPr>
              <a:t>“</a:t>
            </a:r>
            <a:r>
              <a:rPr lang="en-US" sz="2400" b="0" dirty="0">
                <a:effectLst>
                  <a:outerShdw blurRad="38100" dist="38100" dir="2700000" algn="tl">
                    <a:srgbClr val="000000"/>
                  </a:outerShdw>
                </a:effectLst>
                <a:ea typeface="ＭＳ Ｐゴシック"/>
              </a:rPr>
              <a:t>We have come to be one of the                  </a:t>
            </a:r>
          </a:p>
          <a:p>
            <a:pPr algn="ctr">
              <a:defRPr/>
            </a:pPr>
            <a:r>
              <a:rPr lang="en-US" sz="2400" b="0" dirty="0">
                <a:effectLst>
                  <a:outerShdw blurRad="38100" dist="38100" dir="2700000" algn="tl">
                    <a:srgbClr val="000000"/>
                  </a:outerShdw>
                </a:effectLst>
                <a:ea typeface="ＭＳ Ｐゴシック"/>
              </a:rPr>
              <a:t>             worst ruled, one of the most     </a:t>
            </a:r>
          </a:p>
          <a:p>
            <a:pPr algn="ctr">
              <a:defRPr/>
            </a:pPr>
            <a:r>
              <a:rPr lang="en-US" sz="2400" b="0" dirty="0">
                <a:effectLst>
                  <a:outerShdw blurRad="38100" dist="38100" dir="2700000" algn="tl">
                    <a:srgbClr val="000000"/>
                  </a:outerShdw>
                </a:effectLst>
                <a:ea typeface="ＭＳ Ｐゴシック"/>
              </a:rPr>
              <a:t>         completely controlled and dominated Governments in  the world-- no longer</a:t>
            </a:r>
          </a:p>
          <a:p>
            <a:pPr>
              <a:defRPr/>
            </a:pPr>
            <a:r>
              <a:rPr lang="en-US" sz="2400" b="0" dirty="0">
                <a:effectLst>
                  <a:outerShdw blurRad="38100" dist="38100" dir="2700000" algn="tl">
                    <a:srgbClr val="000000"/>
                  </a:outerShdw>
                </a:effectLst>
                <a:ea typeface="ＭＳ Ｐゴシック"/>
              </a:rPr>
              <a:t>a</a:t>
            </a:r>
            <a:r>
              <a:rPr lang="en-US" sz="2400" b="0" dirty="0">
                <a:effectLst>
                  <a:outerShdw blurRad="38100" dist="38100" dir="2700000" algn="tl">
                    <a:srgbClr val="000000"/>
                  </a:outerShdw>
                </a:effectLst>
                <a:latin typeface="Arial" charset="0"/>
                <a:ea typeface="ＭＳ Ｐゴシック"/>
              </a:rPr>
              <a:t> </a:t>
            </a:r>
            <a:r>
              <a:rPr lang="en-US" sz="2400" b="0" dirty="0">
                <a:effectLst>
                  <a:outerShdw blurRad="38100" dist="38100" dir="2700000" algn="tl">
                    <a:srgbClr val="000000"/>
                  </a:outerShdw>
                </a:effectLst>
                <a:ea typeface="ＭＳ Ｐゴシック"/>
              </a:rPr>
              <a:t>Government of free opinion,</a:t>
            </a:r>
            <a:r>
              <a:rPr lang="en-US" sz="2800" i="1" dirty="0">
                <a:effectLst>
                  <a:outerShdw blurRad="38100" dist="38100" dir="2700000" algn="tl">
                    <a:srgbClr val="000000"/>
                  </a:outerShdw>
                </a:effectLst>
                <a:ea typeface="ＭＳ Ｐゴシック"/>
              </a:rPr>
              <a:t> </a:t>
            </a:r>
            <a:r>
              <a:rPr lang="en-US" sz="2400" b="0" dirty="0">
                <a:effectLst>
                  <a:outerShdw blurRad="38100" dist="38100" dir="2700000" algn="tl">
                    <a:srgbClr val="000000"/>
                  </a:outerShdw>
                </a:effectLst>
                <a:ea typeface="ＭＳ Ｐゴシック"/>
              </a:rPr>
              <a:t>no longer a</a:t>
            </a:r>
            <a:r>
              <a:rPr lang="en-US" sz="2800" b="0" dirty="0">
                <a:latin typeface="Arial" charset="0"/>
                <a:ea typeface="ＭＳ Ｐゴシック"/>
              </a:rPr>
              <a:t> </a:t>
            </a:r>
          </a:p>
        </p:txBody>
      </p:sp>
      <p:pic>
        <p:nvPicPr>
          <p:cNvPr id="242698" name="Picture 10" descr="C:\Documents and Settings\Administrator\My Documents\My Pictures\Sad Woodrow.jpg"/>
          <p:cNvPicPr>
            <a:picLocks noChangeAspect="1" noChangeArrowheads="1"/>
          </p:cNvPicPr>
          <p:nvPr/>
        </p:nvPicPr>
        <p:blipFill>
          <a:blip r:embed="rId2"/>
          <a:srcRect/>
          <a:stretch>
            <a:fillRect/>
          </a:stretch>
        </p:blipFill>
        <p:spPr bwMode="auto">
          <a:xfrm>
            <a:off x="381000" y="381000"/>
            <a:ext cx="1371600" cy="1828800"/>
          </a:xfrm>
          <a:prstGeom prst="rect">
            <a:avLst/>
          </a:prstGeom>
          <a:noFill/>
          <a:ln w="9525">
            <a:noFill/>
            <a:miter lim="800000"/>
            <a:headEnd/>
            <a:tailEnd/>
          </a:ln>
        </p:spPr>
      </p:pic>
      <p:sp>
        <p:nvSpPr>
          <p:cNvPr id="8" name="Text Box 8"/>
          <p:cNvSpPr txBox="1">
            <a:spLocks noChangeArrowheads="1"/>
          </p:cNvSpPr>
          <p:nvPr/>
        </p:nvSpPr>
        <p:spPr bwMode="auto">
          <a:xfrm>
            <a:off x="7194550" y="228600"/>
            <a:ext cx="1436688" cy="579438"/>
          </a:xfrm>
          <a:prstGeom prst="rect">
            <a:avLst/>
          </a:prstGeom>
          <a:noFill/>
          <a:ln>
            <a:noFill/>
          </a:ln>
          <a:effectLst/>
        </p:spPr>
        <p:txBody>
          <a:bodyPr wrap="none">
            <a:spAutoFit/>
          </a:bodyPr>
          <a:lstStyle/>
          <a:p>
            <a:pPr algn="ctr">
              <a:defRPr/>
            </a:pPr>
            <a:r>
              <a:rPr lang="en-US" sz="3200">
                <a:effectLst>
                  <a:outerShdw blurRad="38100" dist="38100" dir="2700000" algn="tl">
                    <a:srgbClr val="000000"/>
                  </a:outerShdw>
                </a:effectLst>
                <a:ea typeface="ＭＳ Ｐゴシック"/>
              </a:rPr>
              <a:t>1921-</a:t>
            </a:r>
          </a:p>
        </p:txBody>
      </p:sp>
      <p:sp>
        <p:nvSpPr>
          <p:cNvPr id="9" name="Text Box 11"/>
          <p:cNvSpPr txBox="1">
            <a:spLocks noChangeArrowheads="1"/>
          </p:cNvSpPr>
          <p:nvPr/>
        </p:nvSpPr>
        <p:spPr bwMode="auto">
          <a:xfrm>
            <a:off x="2362200" y="228600"/>
            <a:ext cx="6019800" cy="579438"/>
          </a:xfrm>
          <a:prstGeom prst="rect">
            <a:avLst/>
          </a:prstGeom>
          <a:noFill/>
          <a:ln>
            <a:noFill/>
          </a:ln>
          <a:effectLst/>
        </p:spPr>
        <p:txBody>
          <a:bodyPr>
            <a:spAutoFit/>
          </a:bodyPr>
          <a:lstStyle/>
          <a:p>
            <a:pPr>
              <a:defRPr/>
            </a:pPr>
            <a:r>
              <a:rPr lang="en-US" sz="3200">
                <a:effectLst>
                  <a:outerShdw blurRad="38100" dist="38100" dir="2700000" algn="tl">
                    <a:srgbClr val="000000"/>
                  </a:outerShdw>
                </a:effectLst>
                <a:ea typeface="ＭＳ Ｐゴシック"/>
              </a:rPr>
              <a:t>WOODROW WILSON</a:t>
            </a: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42694"/>
                                        </p:tgtEl>
                                        <p:attrNameLst>
                                          <p:attrName>style.visibility</p:attrName>
                                        </p:attrNameLst>
                                      </p:cBhvr>
                                      <p:to>
                                        <p:strVal val="visible"/>
                                      </p:to>
                                    </p:set>
                                    <p:anim calcmode="lin" valueType="num">
                                      <p:cBhvr>
                                        <p:cTn id="7" dur="500" fill="hold"/>
                                        <p:tgtEl>
                                          <p:spTgt spid="242694"/>
                                        </p:tgtEl>
                                        <p:attrNameLst>
                                          <p:attrName>ppt_w</p:attrName>
                                        </p:attrNameLst>
                                      </p:cBhvr>
                                      <p:tavLst>
                                        <p:tav tm="0">
                                          <p:val>
                                            <p:strVal val="2/3*#ppt_w"/>
                                          </p:val>
                                        </p:tav>
                                        <p:tav tm="100000">
                                          <p:val>
                                            <p:strVal val="#ppt_w"/>
                                          </p:val>
                                        </p:tav>
                                      </p:tavLst>
                                    </p:anim>
                                    <p:anim calcmode="lin" valueType="num">
                                      <p:cBhvr>
                                        <p:cTn id="8" dur="500" fill="hold"/>
                                        <p:tgtEl>
                                          <p:spTgt spid="242694"/>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2690"/>
                                        </p:tgtEl>
                                        <p:attrNameLst>
                                          <p:attrName>style.visibility</p:attrName>
                                        </p:attrNameLst>
                                      </p:cBhvr>
                                      <p:to>
                                        <p:strVal val="visible"/>
                                      </p:to>
                                    </p:set>
                                    <p:anim calcmode="lin" valueType="num">
                                      <p:cBhvr additive="base">
                                        <p:cTn id="13" dur="500" fill="hold"/>
                                        <p:tgtEl>
                                          <p:spTgt spid="242690"/>
                                        </p:tgtEl>
                                        <p:attrNameLst>
                                          <p:attrName>ppt_x</p:attrName>
                                        </p:attrNameLst>
                                      </p:cBhvr>
                                      <p:tavLst>
                                        <p:tav tm="0">
                                          <p:val>
                                            <p:strVal val="0-#ppt_w/2"/>
                                          </p:val>
                                        </p:tav>
                                        <p:tav tm="100000">
                                          <p:val>
                                            <p:strVal val="#ppt_x"/>
                                          </p:val>
                                        </p:tav>
                                      </p:tavLst>
                                    </p:anim>
                                    <p:anim calcmode="lin" valueType="num">
                                      <p:cBhvr additive="base">
                                        <p:cTn id="14" dur="500" fill="hold"/>
                                        <p:tgtEl>
                                          <p:spTgt spid="24269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242692"/>
                                        </p:tgtEl>
                                        <p:attrNameLst>
                                          <p:attrName>style.visibility</p:attrName>
                                        </p:attrNameLst>
                                      </p:cBhvr>
                                      <p:to>
                                        <p:strVal val="visible"/>
                                      </p:to>
                                    </p:set>
                                    <p:anim calcmode="lin" valueType="num">
                                      <p:cBhvr additive="base">
                                        <p:cTn id="19" dur="500" fill="hold"/>
                                        <p:tgtEl>
                                          <p:spTgt spid="242692"/>
                                        </p:tgtEl>
                                        <p:attrNameLst>
                                          <p:attrName>ppt_x</p:attrName>
                                        </p:attrNameLst>
                                      </p:cBhvr>
                                      <p:tavLst>
                                        <p:tav tm="0">
                                          <p:val>
                                            <p:strVal val="0-#ppt_w/2"/>
                                          </p:val>
                                        </p:tav>
                                        <p:tav tm="100000">
                                          <p:val>
                                            <p:strVal val="#ppt_x"/>
                                          </p:val>
                                        </p:tav>
                                      </p:tavLst>
                                    </p:anim>
                                    <p:anim calcmode="lin" valueType="num">
                                      <p:cBhvr additive="base">
                                        <p:cTn id="20" dur="500" fill="hold"/>
                                        <p:tgtEl>
                                          <p:spTgt spid="24269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42698"/>
                                        </p:tgtEl>
                                        <p:attrNameLst>
                                          <p:attrName>style.visibility</p:attrName>
                                        </p:attrNameLst>
                                      </p:cBhvr>
                                      <p:to>
                                        <p:strVal val="visible"/>
                                      </p:to>
                                    </p:set>
                                    <p:anim calcmode="lin" valueType="num">
                                      <p:cBhvr additive="base">
                                        <p:cTn id="25" dur="500" fill="hold"/>
                                        <p:tgtEl>
                                          <p:spTgt spid="242698"/>
                                        </p:tgtEl>
                                        <p:attrNameLst>
                                          <p:attrName>ppt_x</p:attrName>
                                        </p:attrNameLst>
                                      </p:cBhvr>
                                      <p:tavLst>
                                        <p:tav tm="0">
                                          <p:val>
                                            <p:strVal val="0-#ppt_w/2"/>
                                          </p:val>
                                        </p:tav>
                                        <p:tav tm="100000">
                                          <p:val>
                                            <p:strVal val="#ppt_x"/>
                                          </p:val>
                                        </p:tav>
                                      </p:tavLst>
                                    </p:anim>
                                    <p:anim calcmode="lin" valueType="num">
                                      <p:cBhvr additive="base">
                                        <p:cTn id="26" dur="500" fill="hold"/>
                                        <p:tgtEl>
                                          <p:spTgt spid="24269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strVal val="4*#ppt_w"/>
                                          </p:val>
                                        </p:tav>
                                        <p:tav tm="100000">
                                          <p:val>
                                            <p:strVal val="#ppt_w"/>
                                          </p:val>
                                        </p:tav>
                                      </p:tavLst>
                                    </p:anim>
                                    <p:anim calcmode="lin" valueType="num">
                                      <p:cBhvr>
                                        <p:cTn id="3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autoUpdateAnimBg="0"/>
      <p:bldP spid="242692" grpId="0" autoUpdateAnimBg="0"/>
      <p:bldP spid="242694" grpId="0" autoUpdateAnimBg="0"/>
      <p:bldP spid="8" grpId="0" autoUpdateAnimBg="0"/>
      <p:bldP spid="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842" name="Slide Number Placeholder 2"/>
          <p:cNvSpPr txBox="1">
            <a:spLocks noGrp="1"/>
          </p:cNvSpPr>
          <p:nvPr/>
        </p:nvSpPr>
        <p:spPr bwMode="auto">
          <a:xfrm>
            <a:off x="6553200" y="6438900"/>
            <a:ext cx="1905000" cy="304800"/>
          </a:xfrm>
          <a:prstGeom prst="rect">
            <a:avLst/>
          </a:prstGeom>
          <a:noFill/>
          <a:ln w="9525">
            <a:noFill/>
            <a:miter lim="800000"/>
            <a:headEnd/>
            <a:tailEnd/>
          </a:ln>
        </p:spPr>
        <p:txBody>
          <a:bodyPr/>
          <a:lstStyle/>
          <a:p>
            <a:pPr algn="r"/>
            <a:fld id="{564E851B-E87D-4CBF-ACFE-0F11345FABCF}" type="slidenum">
              <a:rPr lang="en-US" sz="1000" b="0">
                <a:solidFill>
                  <a:schemeClr val="tx1"/>
                </a:solidFill>
                <a:latin typeface="Arial" charset="0"/>
                <a:ea typeface="ＭＳ Ｐゴシック" pitchFamily="34" charset="-128"/>
              </a:rPr>
              <a:pPr algn="r"/>
              <a:t>22</a:t>
            </a:fld>
            <a:endParaRPr lang="en-US" sz="1000" b="0">
              <a:solidFill>
                <a:schemeClr val="tx1"/>
              </a:solidFill>
              <a:latin typeface="Arial" charset="0"/>
              <a:ea typeface="ＭＳ Ｐゴシック" pitchFamily="34" charset="-128"/>
            </a:endParaRPr>
          </a:p>
        </p:txBody>
      </p:sp>
      <p:sp>
        <p:nvSpPr>
          <p:cNvPr id="157698" name="Rectangle 2"/>
          <p:cNvSpPr>
            <a:spLocks noChangeArrowheads="1"/>
          </p:cNvSpPr>
          <p:nvPr/>
        </p:nvSpPr>
        <p:spPr bwMode="auto">
          <a:xfrm>
            <a:off x="0" y="2259013"/>
            <a:ext cx="9144000" cy="4598987"/>
          </a:xfrm>
          <a:prstGeom prst="rect">
            <a:avLst/>
          </a:prstGeom>
          <a:noFill/>
          <a:ln>
            <a:noFill/>
          </a:ln>
          <a:effectLst/>
        </p:spPr>
        <p:txBody>
          <a:bodyPr>
            <a:spAutoFit/>
          </a:bodyPr>
          <a:lstStyle/>
          <a:p>
            <a:pPr algn="ctr">
              <a:defRPr/>
            </a:pPr>
            <a:r>
              <a:rPr lang="en-US" sz="2800">
                <a:effectLst>
                  <a:outerShdw blurRad="38100" dist="38100" dir="2700000" algn="tl">
                    <a:srgbClr val="000000"/>
                  </a:outerShdw>
                </a:effectLst>
                <a:cs typeface="+mn-cs"/>
              </a:rPr>
              <a:t> THE POTENTIAL FOR THE DISASTROUS RISE OF MISPLACED POWER  WILL  PERSIST.”</a:t>
            </a:r>
          </a:p>
          <a:p>
            <a:pPr algn="ctr">
              <a:defRPr/>
            </a:pPr>
            <a:r>
              <a:rPr lang="en-US" sz="2800" b="0">
                <a:effectLst>
                  <a:outerShdw blurRad="38100" dist="38100" dir="2700000" algn="tl">
                    <a:srgbClr val="000000"/>
                  </a:outerShdw>
                </a:effectLst>
                <a:latin typeface="Arial" charset="0"/>
                <a:ea typeface="ＭＳ Ｐゴシック"/>
                <a:cs typeface="Times New Roman" pitchFamily="18" charset="0"/>
              </a:rPr>
              <a:t>“</a:t>
            </a:r>
            <a:r>
              <a:rPr lang="en-US" sz="2400" b="0">
                <a:effectLst>
                  <a:outerShdw blurRad="38100" dist="38100" dir="2700000" algn="tl">
                    <a:srgbClr val="000000"/>
                  </a:outerShdw>
                </a:effectLst>
                <a:ea typeface="ＭＳ Ｐゴシック"/>
                <a:cs typeface="Times New Roman" pitchFamily="18" charset="0"/>
              </a:rPr>
              <a:t>EVERY GUN THAT IS MADE, EVERY WARSHIP LAUNCHED, EVERY ROCKET FIRED SIGNIFIES,</a:t>
            </a:r>
            <a:r>
              <a:rPr lang="en-US" sz="2400" b="0">
                <a:effectLst>
                  <a:outerShdw blurRad="38100" dist="38100" dir="2700000" algn="tl">
                    <a:srgbClr val="000000"/>
                  </a:outerShdw>
                </a:effectLst>
                <a:latin typeface="Arial" charset="0"/>
                <a:ea typeface="ＭＳ Ｐゴシック"/>
                <a:cs typeface="Times New Roman" pitchFamily="18" charset="0"/>
              </a:rPr>
              <a:t> </a:t>
            </a:r>
            <a:r>
              <a:rPr lang="en-US" sz="2400" b="0">
                <a:effectLst>
                  <a:outerShdw blurRad="38100" dist="38100" dir="2700000" algn="tl">
                    <a:srgbClr val="000000"/>
                  </a:outerShdw>
                </a:effectLst>
                <a:ea typeface="ＭＳ Ｐゴシック"/>
                <a:cs typeface="Times New Roman" pitchFamily="18" charset="0"/>
              </a:rPr>
              <a:t>IN THE FINAL SENSE, A THEFT FROM THOSE WHO HUNGER AND ARE NOT FED, those who are cold and are not clothed.</a:t>
            </a:r>
            <a:r>
              <a:rPr lang="en-US" sz="2400" b="0">
                <a:effectLst>
                  <a:outerShdw blurRad="38100" dist="38100" dir="2700000" algn="tl">
                    <a:srgbClr val="000000"/>
                  </a:outerShdw>
                </a:effectLst>
                <a:latin typeface="Arial"/>
                <a:ea typeface="ＭＳ Ｐゴシック"/>
                <a:cs typeface="Times New Roman" pitchFamily="18" charset="0"/>
              </a:rPr>
              <a:t> </a:t>
            </a:r>
            <a:r>
              <a:rPr lang="en-US" sz="2400" b="0">
                <a:effectLst>
                  <a:outerShdw blurRad="38100" dist="38100" dir="2700000" algn="tl">
                    <a:srgbClr val="000000"/>
                  </a:outerShdw>
                </a:effectLst>
                <a:ea typeface="ＭＳ Ｐゴシック"/>
                <a:cs typeface="Times New Roman" pitchFamily="18" charset="0"/>
              </a:rPr>
              <a:t>This world in arms is not spending money alone, it is spending the sweat of its laborers, the genius of its scientists, the hopes of its children. Under the cloud of threatening war.</a:t>
            </a:r>
            <a:r>
              <a:rPr lang="en-US" sz="2400" b="0">
                <a:effectLst>
                  <a:outerShdw blurRad="38100" dist="38100" dir="2700000" algn="tl">
                    <a:srgbClr val="000000"/>
                  </a:outerShdw>
                </a:effectLst>
                <a:latin typeface="Arial" charset="0"/>
                <a:ea typeface="ＭＳ Ｐゴシック"/>
                <a:cs typeface="Times New Roman" pitchFamily="18" charset="0"/>
              </a:rPr>
              <a:t> </a:t>
            </a:r>
            <a:r>
              <a:rPr lang="en-US" sz="2400" b="0">
                <a:effectLst>
                  <a:outerShdw blurRad="38100" dist="38100" dir="2700000" algn="tl">
                    <a:srgbClr val="000000"/>
                  </a:outerShdw>
                </a:effectLst>
                <a:ea typeface="ＭＳ Ｐゴシック"/>
                <a:cs typeface="Times New Roman" pitchFamily="18" charset="0"/>
              </a:rPr>
              <a:t> it is humanity hanging  from  a  cross of iron. </a:t>
            </a:r>
            <a:r>
              <a:rPr lang="en-US" sz="2400" b="0">
                <a:effectLst>
                  <a:outerShdw blurRad="38100" dist="38100" dir="2700000" algn="tl">
                    <a:srgbClr val="000000"/>
                  </a:outerShdw>
                </a:effectLst>
                <a:latin typeface="Arial"/>
                <a:ea typeface="ＭＳ Ｐゴシック"/>
                <a:cs typeface="Times New Roman" pitchFamily="18" charset="0"/>
              </a:rPr>
              <a:t>“</a:t>
            </a:r>
            <a:r>
              <a:rPr lang="en-US" sz="1800" i="1">
                <a:solidFill>
                  <a:srgbClr val="CC6600"/>
                </a:solidFill>
                <a:effectLst>
                  <a:outerShdw blurRad="38100" dist="38100" dir="2700000" algn="tl">
                    <a:srgbClr val="000000"/>
                  </a:outerShdw>
                </a:effectLst>
                <a:latin typeface="Arial" charset="0"/>
                <a:ea typeface="ＭＳ Ｐゴシック"/>
                <a:cs typeface="Times New Roman" pitchFamily="18" charset="0"/>
              </a:rPr>
              <a:t>                                                                          </a:t>
            </a:r>
            <a:endParaRPr lang="en-US" sz="1000" i="1">
              <a:solidFill>
                <a:srgbClr val="CC6600"/>
              </a:solidFill>
              <a:effectLst>
                <a:outerShdw blurRad="38100" dist="38100" dir="2700000" algn="tl">
                  <a:srgbClr val="000000"/>
                </a:outerShdw>
              </a:effectLst>
              <a:latin typeface="Arial" charset="0"/>
              <a:ea typeface="ＭＳ Ｐゴシック"/>
              <a:cs typeface="Times New Roman" pitchFamily="18" charset="0"/>
            </a:endParaRPr>
          </a:p>
          <a:p>
            <a:pPr>
              <a:defRPr/>
            </a:pPr>
            <a:endParaRPr lang="en-US" sz="1000" i="1">
              <a:solidFill>
                <a:srgbClr val="CC6600"/>
              </a:solidFill>
              <a:effectLst>
                <a:outerShdw blurRad="38100" dist="38100" dir="2700000" algn="tl">
                  <a:srgbClr val="000000"/>
                </a:outerShdw>
              </a:effectLst>
              <a:latin typeface="Arial" charset="0"/>
              <a:ea typeface="ＭＳ Ｐゴシック"/>
              <a:cs typeface="Times New Roman" pitchFamily="18" charset="0"/>
            </a:endParaRPr>
          </a:p>
          <a:p>
            <a:pPr>
              <a:defRPr/>
            </a:pPr>
            <a:r>
              <a:rPr lang="en-US" sz="1000" i="1">
                <a:solidFill>
                  <a:srgbClr val="CC6600"/>
                </a:solidFill>
                <a:latin typeface="Arial" charset="0"/>
                <a:ea typeface="ＭＳ Ｐゴシック"/>
                <a:cs typeface="Times New Roman" pitchFamily="18" charset="0"/>
              </a:rPr>
              <a:t>                        </a:t>
            </a:r>
          </a:p>
        </p:txBody>
      </p:sp>
      <p:sp>
        <p:nvSpPr>
          <p:cNvPr id="157700" name="Rectangle 4"/>
          <p:cNvSpPr>
            <a:spLocks noChangeArrowheads="1"/>
          </p:cNvSpPr>
          <p:nvPr/>
        </p:nvSpPr>
        <p:spPr bwMode="auto">
          <a:xfrm>
            <a:off x="2133600" y="762000"/>
            <a:ext cx="7010400" cy="1311275"/>
          </a:xfrm>
          <a:prstGeom prst="rect">
            <a:avLst/>
          </a:prstGeom>
          <a:noFill/>
          <a:ln>
            <a:noFill/>
          </a:ln>
          <a:effectLst/>
        </p:spPr>
        <p:txBody>
          <a:bodyPr>
            <a:spAutoFit/>
          </a:bodyPr>
          <a:lstStyle/>
          <a:p>
            <a:pPr algn="ctr">
              <a:spcBef>
                <a:spcPct val="15000"/>
              </a:spcBef>
              <a:defRPr/>
            </a:pPr>
            <a:r>
              <a:rPr lang="en-US" sz="2000" b="0" dirty="0">
                <a:effectLst>
                  <a:outerShdw blurRad="38100" dist="38100" dir="2700000" algn="tl">
                    <a:srgbClr val="000000"/>
                  </a:outerShdw>
                </a:effectLst>
                <a:latin typeface="Arial" charset="0"/>
                <a:ea typeface="ＭＳ Ｐゴシック"/>
              </a:rPr>
              <a:t>“</a:t>
            </a:r>
            <a:r>
              <a:rPr lang="en-US" sz="2000" b="0" dirty="0">
                <a:effectLst>
                  <a:outerShdw blurRad="38100" dist="38100" dir="2700000" algn="tl">
                    <a:srgbClr val="000000"/>
                  </a:outerShdw>
                </a:effectLst>
                <a:ea typeface="ＭＳ Ｐゴシック"/>
              </a:rPr>
              <a:t>In the Councils of government, We must guard against the acquisition of Unwarranted influence, whether sought or unsought by the Military/industrial complex.</a:t>
            </a:r>
            <a:r>
              <a:rPr lang="en-US" sz="2000" b="0" dirty="0">
                <a:effectLst>
                  <a:outerShdw blurRad="38100" dist="38100" dir="2700000" algn="tl">
                    <a:srgbClr val="000000"/>
                  </a:outerShdw>
                </a:effectLst>
                <a:latin typeface="Arial" charset="0"/>
                <a:ea typeface="ＭＳ Ｐゴシック"/>
              </a:rPr>
              <a:t> </a:t>
            </a:r>
            <a:endParaRPr lang="en-US" sz="2800" b="0" dirty="0">
              <a:effectLst>
                <a:outerShdw blurRad="38100" dist="38100" dir="2700000" algn="tl">
                  <a:srgbClr val="000000"/>
                </a:outerShdw>
              </a:effectLst>
              <a:ea typeface="ＭＳ Ｐゴシック"/>
            </a:endParaRPr>
          </a:p>
        </p:txBody>
      </p:sp>
      <p:pic>
        <p:nvPicPr>
          <p:cNvPr id="157701" name="Picture 5" descr="C:\Documents and Settings\default\My Documents\My Pictures\Dwight.jpg"/>
          <p:cNvPicPr>
            <a:picLocks noChangeAspect="1" noChangeArrowheads="1"/>
          </p:cNvPicPr>
          <p:nvPr/>
        </p:nvPicPr>
        <p:blipFill>
          <a:blip r:embed="rId2"/>
          <a:srcRect/>
          <a:stretch>
            <a:fillRect/>
          </a:stretch>
        </p:blipFill>
        <p:spPr bwMode="auto">
          <a:xfrm>
            <a:off x="304800" y="457200"/>
            <a:ext cx="1452563" cy="1600200"/>
          </a:xfrm>
          <a:prstGeom prst="rect">
            <a:avLst/>
          </a:prstGeom>
          <a:noFill/>
          <a:ln w="9525">
            <a:noFill/>
            <a:miter lim="800000"/>
            <a:headEnd/>
            <a:tailEnd/>
          </a:ln>
        </p:spPr>
      </p:pic>
      <p:sp>
        <p:nvSpPr>
          <p:cNvPr id="6" name="Text Box 6"/>
          <p:cNvSpPr txBox="1">
            <a:spLocks noChangeArrowheads="1"/>
          </p:cNvSpPr>
          <p:nvPr/>
        </p:nvSpPr>
        <p:spPr bwMode="auto">
          <a:xfrm>
            <a:off x="2133600" y="0"/>
            <a:ext cx="6543675" cy="701675"/>
          </a:xfrm>
          <a:prstGeom prst="rect">
            <a:avLst/>
          </a:prstGeom>
          <a:noFill/>
          <a:ln>
            <a:noFill/>
          </a:ln>
          <a:effectLst/>
        </p:spPr>
        <p:txBody>
          <a:bodyPr wrap="none">
            <a:spAutoFit/>
          </a:bodyPr>
          <a:lstStyle/>
          <a:p>
            <a:pPr algn="ctr">
              <a:defRPr/>
            </a:pPr>
            <a:r>
              <a:rPr lang="en-US" sz="4000" b="0">
                <a:effectLst>
                  <a:outerShdw blurRad="38100" dist="38100" dir="2700000" algn="tl">
                    <a:srgbClr val="000000"/>
                  </a:outerShdw>
                </a:effectLst>
                <a:ea typeface="ＭＳ Ｐゴシック" charset="-128"/>
              </a:rPr>
              <a:t>Dwight D. Eisenhower</a:t>
            </a:r>
          </a:p>
        </p:txBody>
      </p:sp>
    </p:spTree>
  </p:cSld>
  <p:clrMapOvr>
    <a:masterClrMapping/>
  </p:clrMapOvr>
  <p:transition advClick="0" advTm="317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7700"/>
                                        </p:tgtEl>
                                        <p:attrNameLst>
                                          <p:attrName>style.visibility</p:attrName>
                                        </p:attrNameLst>
                                      </p:cBhvr>
                                      <p:to>
                                        <p:strVal val="visible"/>
                                      </p:to>
                                    </p:set>
                                    <p:anim calcmode="lin" valueType="num">
                                      <p:cBhvr additive="base">
                                        <p:cTn id="7" dur="500" fill="hold"/>
                                        <p:tgtEl>
                                          <p:spTgt spid="157700"/>
                                        </p:tgtEl>
                                        <p:attrNameLst>
                                          <p:attrName>ppt_x</p:attrName>
                                        </p:attrNameLst>
                                      </p:cBhvr>
                                      <p:tavLst>
                                        <p:tav tm="0">
                                          <p:val>
                                            <p:strVal val="0-#ppt_w/2"/>
                                          </p:val>
                                        </p:tav>
                                        <p:tav tm="100000">
                                          <p:val>
                                            <p:strVal val="#ppt_x"/>
                                          </p:val>
                                        </p:tav>
                                      </p:tavLst>
                                    </p:anim>
                                    <p:anim calcmode="lin" valueType="num">
                                      <p:cBhvr additive="base">
                                        <p:cTn id="8" dur="500" fill="hold"/>
                                        <p:tgtEl>
                                          <p:spTgt spid="1577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7701"/>
                                        </p:tgtEl>
                                        <p:attrNameLst>
                                          <p:attrName>style.visibility</p:attrName>
                                        </p:attrNameLst>
                                      </p:cBhvr>
                                      <p:to>
                                        <p:strVal val="visible"/>
                                      </p:to>
                                    </p:set>
                                    <p:anim calcmode="lin" valueType="num">
                                      <p:cBhvr additive="base">
                                        <p:cTn id="13" dur="500" fill="hold"/>
                                        <p:tgtEl>
                                          <p:spTgt spid="157701"/>
                                        </p:tgtEl>
                                        <p:attrNameLst>
                                          <p:attrName>ppt_x</p:attrName>
                                        </p:attrNameLst>
                                      </p:cBhvr>
                                      <p:tavLst>
                                        <p:tav tm="0">
                                          <p:val>
                                            <p:strVal val="0-#ppt_w/2"/>
                                          </p:val>
                                        </p:tav>
                                        <p:tav tm="100000">
                                          <p:val>
                                            <p:strVal val="#ppt_x"/>
                                          </p:val>
                                        </p:tav>
                                      </p:tavLst>
                                    </p:anim>
                                    <p:anim calcmode="lin" valueType="num">
                                      <p:cBhvr additive="base">
                                        <p:cTn id="14" dur="500" fill="hold"/>
                                        <p:tgtEl>
                                          <p:spTgt spid="1577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7698"/>
                                        </p:tgtEl>
                                        <p:attrNameLst>
                                          <p:attrName>style.visibility</p:attrName>
                                        </p:attrNameLst>
                                      </p:cBhvr>
                                      <p:to>
                                        <p:strVal val="visible"/>
                                      </p:to>
                                    </p:set>
                                    <p:anim calcmode="lin" valueType="num">
                                      <p:cBhvr additive="base">
                                        <p:cTn id="19" dur="500" fill="hold"/>
                                        <p:tgtEl>
                                          <p:spTgt spid="157698"/>
                                        </p:tgtEl>
                                        <p:attrNameLst>
                                          <p:attrName>ppt_x</p:attrName>
                                        </p:attrNameLst>
                                      </p:cBhvr>
                                      <p:tavLst>
                                        <p:tav tm="0">
                                          <p:val>
                                            <p:strVal val="0-#ppt_w/2"/>
                                          </p:val>
                                        </p:tav>
                                        <p:tav tm="100000">
                                          <p:val>
                                            <p:strVal val="#ppt_x"/>
                                          </p:val>
                                        </p:tav>
                                      </p:tavLst>
                                    </p:anim>
                                    <p:anim calcmode="lin" valueType="num">
                                      <p:cBhvr additive="base">
                                        <p:cTn id="20" dur="500" fill="hold"/>
                                        <p:tgtEl>
                                          <p:spTgt spid="15769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autoUpdateAnimBg="0"/>
      <p:bldP spid="157700" grpId="0" autoUpdateAnimBg="0"/>
      <p:bldP spid="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6866" name="Slide Number Placeholder 3"/>
          <p:cNvSpPr txBox="1">
            <a:spLocks noGrp="1"/>
          </p:cNvSpPr>
          <p:nvPr/>
        </p:nvSpPr>
        <p:spPr bwMode="auto">
          <a:xfrm>
            <a:off x="6553200" y="6438900"/>
            <a:ext cx="1905000" cy="304800"/>
          </a:xfrm>
          <a:prstGeom prst="rect">
            <a:avLst/>
          </a:prstGeom>
          <a:noFill/>
          <a:ln w="9525">
            <a:noFill/>
            <a:miter lim="800000"/>
            <a:headEnd/>
            <a:tailEnd/>
          </a:ln>
        </p:spPr>
        <p:txBody>
          <a:bodyPr/>
          <a:lstStyle/>
          <a:p>
            <a:pPr algn="r"/>
            <a:fld id="{E2F7EA97-0523-4493-9DAF-0E40436A1F6F}" type="slidenum">
              <a:rPr lang="en-US" sz="1000" b="0">
                <a:solidFill>
                  <a:schemeClr val="tx1"/>
                </a:solidFill>
                <a:latin typeface="Arial" charset="0"/>
                <a:ea typeface="ＭＳ Ｐゴシック" pitchFamily="34" charset="-128"/>
              </a:rPr>
              <a:pPr algn="r"/>
              <a:t>23</a:t>
            </a:fld>
            <a:endParaRPr lang="en-US" sz="1000" b="0">
              <a:solidFill>
                <a:schemeClr val="tx1"/>
              </a:solidFill>
              <a:latin typeface="Arial" charset="0"/>
              <a:ea typeface="ＭＳ Ｐゴシック" pitchFamily="34" charset="-128"/>
            </a:endParaRPr>
          </a:p>
        </p:txBody>
      </p:sp>
      <p:sp>
        <p:nvSpPr>
          <p:cNvPr id="2050" name="Rectangle 2"/>
          <p:cNvSpPr>
            <a:spLocks noGrp="1" noChangeArrowheads="1"/>
          </p:cNvSpPr>
          <p:nvPr>
            <p:ph type="title" idx="4294967295"/>
          </p:nvPr>
        </p:nvSpPr>
        <p:spPr>
          <a:xfrm>
            <a:off x="381000" y="3200400"/>
            <a:ext cx="8534400" cy="2514600"/>
          </a:xfrm>
        </p:spPr>
        <p:txBody>
          <a:bodyPr/>
          <a:lstStyle/>
          <a:p>
            <a:pPr eaLnBrk="1" hangingPunct="1">
              <a:defRPr/>
            </a:pPr>
            <a:br>
              <a:rPr lang="en-US" sz="3200" b="1">
                <a:solidFill>
                  <a:srgbClr val="CC6600"/>
                </a:solidFill>
                <a:effectLst>
                  <a:outerShdw blurRad="38100" dist="38100" dir="2700000" algn="tl">
                    <a:srgbClr val="000000"/>
                  </a:outerShdw>
                </a:effectLst>
                <a:latin typeface="Comic Sans MS" pitchFamily="66" charset="0"/>
              </a:rPr>
            </a:br>
            <a:r>
              <a:rPr lang="en-US" sz="3200">
                <a:solidFill>
                  <a:schemeClr val="bg1"/>
                </a:solidFill>
                <a:effectLst>
                  <a:outerShdw blurRad="38100" dist="38100" dir="2700000" algn="tl">
                    <a:srgbClr val="000000"/>
                  </a:outerShdw>
                </a:effectLst>
                <a:latin typeface="Copperplate Gothic Bold" pitchFamily="34" charset="0"/>
              </a:rPr>
              <a:t> “IF WE DO NOT MAKE A PEACEFUL REVOLUTION POSSIBLE, WE WILL MAKE A VIOLENT REVOLUTION INEVITABLE.”</a:t>
            </a:r>
            <a:r>
              <a:rPr lang="en-US" sz="2000">
                <a:solidFill>
                  <a:schemeClr val="bg1"/>
                </a:solidFill>
                <a:effectLst>
                  <a:outerShdw blurRad="38100" dist="38100" dir="2700000" algn="tl">
                    <a:srgbClr val="000000"/>
                  </a:outerShdw>
                </a:effectLst>
                <a:latin typeface="Copperplate Gothic Bold" pitchFamily="34" charset="0"/>
              </a:rPr>
              <a:t>	</a:t>
            </a:r>
            <a:br>
              <a:rPr lang="en-US" sz="2000">
                <a:solidFill>
                  <a:schemeClr val="bg1"/>
                </a:solidFill>
                <a:effectLst>
                  <a:outerShdw blurRad="38100" dist="38100" dir="2700000" algn="tl">
                    <a:srgbClr val="000000"/>
                  </a:outerShdw>
                </a:effectLst>
                <a:latin typeface="Copperplate Gothic Bold" pitchFamily="34" charset="0"/>
              </a:rPr>
            </a:br>
            <a:r>
              <a:rPr lang="en-US" sz="2000" b="1" i="1">
                <a:solidFill>
                  <a:srgbClr val="C26100"/>
                </a:solidFill>
                <a:effectLst>
                  <a:outerShdw blurRad="38100" dist="38100" dir="2700000" algn="tl">
                    <a:srgbClr val="000000"/>
                  </a:outerShdw>
                </a:effectLst>
                <a:latin typeface="Comic Sans MS" pitchFamily="66" charset="0"/>
              </a:rPr>
              <a:t>                    </a:t>
            </a:r>
            <a:r>
              <a:rPr lang="en-US" sz="2000" b="1" i="1">
                <a:solidFill>
                  <a:srgbClr val="CC6600"/>
                </a:solidFill>
                <a:effectLst>
                  <a:outerShdw blurRad="38100" dist="38100" dir="2700000" algn="tl">
                    <a:srgbClr val="000000"/>
                  </a:outerShdw>
                </a:effectLst>
                <a:latin typeface="Comic Sans MS" pitchFamily="66" charset="0"/>
              </a:rPr>
              <a:t>					</a:t>
            </a:r>
            <a:endParaRPr lang="en-US" sz="2000" i="1">
              <a:solidFill>
                <a:srgbClr val="CC6600"/>
              </a:solidFill>
              <a:effectLst>
                <a:outerShdw blurRad="38100" dist="38100" dir="2700000" algn="tl">
                  <a:srgbClr val="000000"/>
                </a:outerShdw>
              </a:effectLst>
              <a:latin typeface="Comic Sans MS" pitchFamily="66" charset="0"/>
            </a:endParaRPr>
          </a:p>
        </p:txBody>
      </p:sp>
      <p:pic>
        <p:nvPicPr>
          <p:cNvPr id="2061" name="Picture 13" descr="C:\Documents and Settings\default\My Documents\My Pictures\JFK II.jpg"/>
          <p:cNvPicPr>
            <a:picLocks noChangeAspect="1" noChangeArrowheads="1"/>
          </p:cNvPicPr>
          <p:nvPr/>
        </p:nvPicPr>
        <p:blipFill>
          <a:blip r:embed="rId2"/>
          <a:srcRect/>
          <a:stretch>
            <a:fillRect/>
          </a:stretch>
        </p:blipFill>
        <p:spPr bwMode="auto">
          <a:xfrm>
            <a:off x="3429000" y="685800"/>
            <a:ext cx="2362200" cy="2214563"/>
          </a:xfrm>
          <a:prstGeom prst="rect">
            <a:avLst/>
          </a:prstGeom>
          <a:noFill/>
          <a:ln w="9525">
            <a:noFill/>
            <a:miter lim="800000"/>
            <a:headEnd/>
            <a:tailEnd/>
          </a:ln>
        </p:spPr>
      </p:pic>
      <p:sp>
        <p:nvSpPr>
          <p:cNvPr id="2064" name="Text Box 16"/>
          <p:cNvSpPr txBox="1">
            <a:spLocks noChangeArrowheads="1"/>
          </p:cNvSpPr>
          <p:nvPr/>
        </p:nvSpPr>
        <p:spPr bwMode="auto">
          <a:xfrm>
            <a:off x="4800600" y="6172200"/>
            <a:ext cx="3841750" cy="396875"/>
          </a:xfrm>
          <a:prstGeom prst="rect">
            <a:avLst/>
          </a:prstGeom>
          <a:noFill/>
          <a:ln>
            <a:noFill/>
          </a:ln>
          <a:effectLst/>
        </p:spPr>
        <p:txBody>
          <a:bodyPr wrap="none">
            <a:spAutoFit/>
          </a:bodyPr>
          <a:lstStyle/>
          <a:p>
            <a:pPr algn="ctr">
              <a:defRPr/>
            </a:pPr>
            <a:r>
              <a:rPr lang="en-US" sz="1800">
                <a:effectLst>
                  <a:outerShdw blurRad="38100" dist="38100" dir="2700000" algn="tl">
                    <a:srgbClr val="000000"/>
                  </a:outerShdw>
                </a:effectLst>
                <a:ea typeface="ＭＳ Ｐゴシック" charset="-128"/>
                <a:cs typeface="+mn-cs"/>
              </a:rPr>
              <a:t>President John F. Kennedy</a:t>
            </a:r>
            <a:r>
              <a:rPr lang="en-US" sz="2000" i="1">
                <a:solidFill>
                  <a:srgbClr val="CC6600"/>
                </a:solidFill>
                <a:effectLst>
                  <a:outerShdw blurRad="38100" dist="38100" dir="2700000" algn="tl">
                    <a:srgbClr val="000000"/>
                  </a:outerShdw>
                </a:effectLst>
                <a:latin typeface="Comic Sans MS" pitchFamily="66" charset="0"/>
                <a:ea typeface="ＭＳ Ｐゴシック" charset="-128"/>
                <a:cs typeface="+mn-cs"/>
              </a:rPr>
              <a:t>	</a:t>
            </a:r>
          </a:p>
        </p:txBody>
      </p:sp>
    </p:spTree>
  </p:cSld>
  <p:clrMapOvr>
    <a:masterClrMapping/>
  </p:clrMapOvr>
  <p:transition advClick="0" advTm="1921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8" fill="hold" nodeType="afterEffect">
                                  <p:stCondLst>
                                    <p:cond delay="3000"/>
                                  </p:stCondLst>
                                  <p:childTnLst>
                                    <p:set>
                                      <p:cBhvr>
                                        <p:cTn id="11" dur="1" fill="hold">
                                          <p:stCondLst>
                                            <p:cond delay="0"/>
                                          </p:stCondLst>
                                        </p:cTn>
                                        <p:tgtEl>
                                          <p:spTgt spid="2061"/>
                                        </p:tgtEl>
                                        <p:attrNameLst>
                                          <p:attrName>style.visibility</p:attrName>
                                        </p:attrNameLst>
                                      </p:cBhvr>
                                      <p:to>
                                        <p:strVal val="visible"/>
                                      </p:to>
                                    </p:set>
                                    <p:anim calcmode="lin" valueType="num">
                                      <p:cBhvr additive="base">
                                        <p:cTn id="12" dur="500" fill="hold"/>
                                        <p:tgtEl>
                                          <p:spTgt spid="2061"/>
                                        </p:tgtEl>
                                        <p:attrNameLst>
                                          <p:attrName>ppt_x</p:attrName>
                                        </p:attrNameLst>
                                      </p:cBhvr>
                                      <p:tavLst>
                                        <p:tav tm="0">
                                          <p:val>
                                            <p:strVal val="0-#ppt_w/2"/>
                                          </p:val>
                                        </p:tav>
                                        <p:tav tm="100000">
                                          <p:val>
                                            <p:strVal val="#ppt_x"/>
                                          </p:val>
                                        </p:tav>
                                      </p:tavLst>
                                    </p:anim>
                                    <p:anim calcmode="lin" valueType="num">
                                      <p:cBhvr additive="base">
                                        <p:cTn id="13" dur="500" fill="hold"/>
                                        <p:tgtEl>
                                          <p:spTgt spid="206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64"/>
                                        </p:tgtEl>
                                        <p:attrNameLst>
                                          <p:attrName>style.visibility</p:attrName>
                                        </p:attrNameLst>
                                      </p:cBhvr>
                                      <p:to>
                                        <p:strVal val="visible"/>
                                      </p:to>
                                    </p:set>
                                    <p:anim calcmode="lin" valueType="num">
                                      <p:cBhvr additive="base">
                                        <p:cTn id="18" dur="500" fill="hold"/>
                                        <p:tgtEl>
                                          <p:spTgt spid="2064"/>
                                        </p:tgtEl>
                                        <p:attrNameLst>
                                          <p:attrName>ppt_x</p:attrName>
                                        </p:attrNameLst>
                                      </p:cBhvr>
                                      <p:tavLst>
                                        <p:tav tm="0">
                                          <p:val>
                                            <p:strVal val="0-#ppt_w/2"/>
                                          </p:val>
                                        </p:tav>
                                        <p:tav tm="100000">
                                          <p:val>
                                            <p:strVal val="#ppt_x"/>
                                          </p:val>
                                        </p:tav>
                                      </p:tavLst>
                                    </p:anim>
                                    <p:anim calcmode="lin" valueType="num">
                                      <p:cBhvr additive="base">
                                        <p:cTn id="19" dur="500" fill="hold"/>
                                        <p:tgtEl>
                                          <p:spTgt spid="20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6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890" name="Slide Number Placeholder 2"/>
          <p:cNvSpPr txBox="1">
            <a:spLocks noGrp="1"/>
          </p:cNvSpPr>
          <p:nvPr/>
        </p:nvSpPr>
        <p:spPr bwMode="auto">
          <a:xfrm>
            <a:off x="6553200" y="6438900"/>
            <a:ext cx="1905000" cy="304800"/>
          </a:xfrm>
          <a:prstGeom prst="rect">
            <a:avLst/>
          </a:prstGeom>
          <a:noFill/>
          <a:ln w="9525">
            <a:noFill/>
            <a:miter lim="800000"/>
            <a:headEnd/>
            <a:tailEnd/>
          </a:ln>
        </p:spPr>
        <p:txBody>
          <a:bodyPr/>
          <a:lstStyle/>
          <a:p>
            <a:pPr algn="r"/>
            <a:fld id="{E23331DF-6765-42BC-BBF0-086F12A227AF}" type="slidenum">
              <a:rPr lang="en-US" sz="1000" b="0">
                <a:solidFill>
                  <a:schemeClr val="tx1"/>
                </a:solidFill>
                <a:latin typeface="Arial" charset="0"/>
                <a:ea typeface="ＭＳ Ｐゴシック" pitchFamily="34" charset="-128"/>
              </a:rPr>
              <a:pPr algn="r"/>
              <a:t>24</a:t>
            </a:fld>
            <a:endParaRPr lang="en-US" sz="1000" b="0">
              <a:solidFill>
                <a:schemeClr val="tx1"/>
              </a:solidFill>
              <a:latin typeface="Arial" charset="0"/>
              <a:ea typeface="ＭＳ Ｐゴシック" pitchFamily="34" charset="-128"/>
            </a:endParaRPr>
          </a:p>
        </p:txBody>
      </p:sp>
      <p:sp>
        <p:nvSpPr>
          <p:cNvPr id="274434" name="Rectangle 2050"/>
          <p:cNvSpPr>
            <a:spLocks noChangeArrowheads="1"/>
          </p:cNvSpPr>
          <p:nvPr/>
        </p:nvSpPr>
        <p:spPr bwMode="auto">
          <a:xfrm>
            <a:off x="609600" y="1676400"/>
            <a:ext cx="8534400" cy="5011738"/>
          </a:xfrm>
          <a:prstGeom prst="rect">
            <a:avLst/>
          </a:prstGeom>
          <a:noFill/>
          <a:ln w="9525">
            <a:noFill/>
            <a:miter lim="800000"/>
            <a:headEnd/>
            <a:tailEnd/>
          </a:ln>
        </p:spPr>
        <p:txBody>
          <a:bodyPr>
            <a:spAutoFit/>
          </a:bodyPr>
          <a:lstStyle/>
          <a:p>
            <a:pPr algn="ctr">
              <a:defRPr/>
            </a:pPr>
            <a:endParaRPr lang="en-US" sz="2000" b="0">
              <a:solidFill>
                <a:srgbClr val="3366FF"/>
              </a:solidFill>
              <a:effectLst>
                <a:outerShdw blurRad="38100" dist="38100" dir="2700000" algn="tl">
                  <a:srgbClr val="000000"/>
                </a:outerShdw>
              </a:effectLst>
              <a:ea typeface="ＭＳ Ｐゴシック" charset="-128"/>
            </a:endParaRPr>
          </a:p>
          <a:p>
            <a:pPr algn="ctr">
              <a:defRPr/>
            </a:pPr>
            <a:r>
              <a:rPr lang="en-US" sz="2000" b="0">
                <a:effectLst>
                  <a:outerShdw blurRad="38100" dist="38100" dir="2700000" algn="tl">
                    <a:srgbClr val="000000"/>
                  </a:outerShdw>
                </a:effectLst>
                <a:ea typeface="ＭＳ Ｐゴシック" charset="-128"/>
              </a:rPr>
              <a:t>"</a:t>
            </a:r>
            <a:r>
              <a:rPr lang="en-US" sz="3200" b="0">
                <a:effectLst>
                  <a:outerShdw blurRad="38100" dist="38100" dir="2700000" algn="tl">
                    <a:srgbClr val="000000"/>
                  </a:outerShdw>
                </a:effectLst>
                <a:ea typeface="ＭＳ Ｐゴシック" charset="-128"/>
              </a:rPr>
              <a:t>We will find neither national purpose nor personal satisfaction in a mere continuation of economic progress</a:t>
            </a:r>
            <a:r>
              <a:rPr lang="en-US" sz="3200" b="0">
                <a:effectLst>
                  <a:outerShdw blurRad="38100" dist="38100" dir="2700000" algn="tl">
                    <a:srgbClr val="000000"/>
                  </a:outerShdw>
                </a:effectLst>
                <a:latin typeface="Arial"/>
                <a:ea typeface="ＭＳ Ｐゴシック" charset="-128"/>
              </a:rPr>
              <a:t>…………</a:t>
            </a:r>
            <a:endParaRPr lang="en-US" sz="3200" b="0">
              <a:effectLst>
                <a:outerShdw blurRad="38100" dist="38100" dir="2700000" algn="tl">
                  <a:srgbClr val="000000"/>
                </a:outerShdw>
              </a:effectLst>
              <a:ea typeface="ＭＳ Ｐゴシック" charset="-128"/>
            </a:endParaRPr>
          </a:p>
          <a:p>
            <a:pPr algn="ctr">
              <a:defRPr/>
            </a:pPr>
            <a:endParaRPr lang="en-US" sz="3200" b="0">
              <a:effectLst>
                <a:outerShdw blurRad="38100" dist="38100" dir="2700000" algn="tl">
                  <a:srgbClr val="000000"/>
                </a:outerShdw>
              </a:effectLst>
              <a:ea typeface="ＭＳ Ｐゴシック" charset="-128"/>
            </a:endParaRPr>
          </a:p>
          <a:p>
            <a:pPr algn="ctr">
              <a:defRPr/>
            </a:pPr>
            <a:r>
              <a:rPr lang="en-US" sz="3200" b="0">
                <a:effectLst>
                  <a:outerShdw blurRad="38100" dist="38100" dir="2700000" algn="tl">
                    <a:srgbClr val="000000"/>
                  </a:outerShdw>
                </a:effectLst>
                <a:ea typeface="ＭＳ Ｐゴシック" charset="-128"/>
              </a:rPr>
              <a:t> We cannot measure national spirit by the Dow Jones Average, nor national achievement by the GDP</a:t>
            </a:r>
            <a:r>
              <a:rPr lang="en-US" sz="3200" b="0">
                <a:effectLst>
                  <a:outerShdw blurRad="38100" dist="38100" dir="2700000" algn="tl">
                    <a:srgbClr val="000000"/>
                  </a:outerShdw>
                </a:effectLst>
                <a:latin typeface="Arial"/>
                <a:ea typeface="ＭＳ Ｐゴシック" charset="-128"/>
              </a:rPr>
              <a:t>…</a:t>
            </a:r>
            <a:r>
              <a:rPr lang="en-US" sz="3200" b="0">
                <a:effectLst>
                  <a:outerShdw blurRad="38100" dist="38100" dir="2700000" algn="tl">
                    <a:srgbClr val="000000"/>
                  </a:outerShdw>
                </a:effectLst>
                <a:ea typeface="ＭＳ Ｐゴシック" charset="-128"/>
              </a:rPr>
              <a:t> .</a:t>
            </a:r>
            <a:r>
              <a:rPr lang="en-US" sz="2300" i="1">
                <a:latin typeface="Arial" charset="0"/>
                <a:ea typeface="ＭＳ Ｐゴシック" charset="-128"/>
              </a:rPr>
              <a:t> </a:t>
            </a:r>
          </a:p>
          <a:p>
            <a:pPr algn="ctr">
              <a:defRPr/>
            </a:pPr>
            <a:endParaRPr lang="en-US" sz="2300">
              <a:latin typeface="Arial" charset="0"/>
              <a:ea typeface="ＭＳ Ｐゴシック" charset="-128"/>
            </a:endParaRPr>
          </a:p>
          <a:p>
            <a:pPr>
              <a:defRPr/>
            </a:pPr>
            <a:endParaRPr lang="en-US" sz="2400">
              <a:latin typeface="Comic Sans MS" pitchFamily="66" charset="0"/>
              <a:ea typeface="ＭＳ Ｐゴシック" charset="-128"/>
            </a:endParaRPr>
          </a:p>
        </p:txBody>
      </p:sp>
      <p:sp>
        <p:nvSpPr>
          <p:cNvPr id="274435" name="Text Box 2051"/>
          <p:cNvSpPr txBox="1">
            <a:spLocks noChangeArrowheads="1"/>
          </p:cNvSpPr>
          <p:nvPr/>
        </p:nvSpPr>
        <p:spPr bwMode="auto">
          <a:xfrm>
            <a:off x="2971800" y="457200"/>
            <a:ext cx="5334000" cy="701675"/>
          </a:xfrm>
          <a:prstGeom prst="rect">
            <a:avLst/>
          </a:prstGeom>
          <a:noFill/>
          <a:ln>
            <a:noFill/>
          </a:ln>
          <a:effectLst/>
        </p:spPr>
        <p:txBody>
          <a:bodyPr>
            <a:spAutoFit/>
          </a:bodyPr>
          <a:lstStyle/>
          <a:p>
            <a:pPr>
              <a:defRPr/>
            </a:pPr>
            <a:r>
              <a:rPr lang="en-US" sz="4000" b="0">
                <a:effectLst>
                  <a:outerShdw blurRad="38100" dist="38100" dir="2700000" algn="tl">
                    <a:srgbClr val="000000"/>
                  </a:outerShdw>
                </a:effectLst>
                <a:ea typeface="ＭＳ Ｐゴシック" charset="-128"/>
                <a:cs typeface="+mn-cs"/>
              </a:rPr>
              <a:t>Robert  Kennedy</a:t>
            </a:r>
          </a:p>
        </p:txBody>
      </p:sp>
      <p:pic>
        <p:nvPicPr>
          <p:cNvPr id="274436" name="Picture 2052" descr="C:\Documents and Settings\Administrator\My Documents\My Pictures\Robert kennedy.jpg"/>
          <p:cNvPicPr>
            <a:picLocks noChangeAspect="1" noChangeArrowheads="1"/>
          </p:cNvPicPr>
          <p:nvPr/>
        </p:nvPicPr>
        <p:blipFill>
          <a:blip r:embed="rId2"/>
          <a:srcRect/>
          <a:stretch>
            <a:fillRect/>
          </a:stretch>
        </p:blipFill>
        <p:spPr bwMode="auto">
          <a:xfrm>
            <a:off x="914400" y="304800"/>
            <a:ext cx="1905000" cy="1676400"/>
          </a:xfrm>
          <a:prstGeom prst="rect">
            <a:avLst/>
          </a:prstGeom>
          <a:noFill/>
          <a:ln w="9525">
            <a:noFill/>
            <a:miter lim="800000"/>
            <a:headEnd/>
            <a:tailEnd/>
          </a:ln>
        </p:spPr>
      </p:pic>
    </p:spTree>
  </p:cSld>
  <p:clrMapOvr>
    <a:masterClrMapping/>
  </p:clrMapOvr>
  <p:transition advClick="0" advTm="2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anim calcmode="lin" valueType="num">
                                      <p:cBhvr>
                                        <p:cTn id="9" dur="500" fill="hold"/>
                                        <p:tgtEl>
                                          <p:spTgt spid="274434"/>
                                        </p:tgtEl>
                                        <p:attrNameLst>
                                          <p:attrName>ppt_x</p:attrName>
                                        </p:attrNameLst>
                                      </p:cBhvr>
                                      <p:tavLst>
                                        <p:tav tm="0">
                                          <p:val>
                                            <p:fltVal val="0.5"/>
                                          </p:val>
                                        </p:tav>
                                        <p:tav tm="100000">
                                          <p:val>
                                            <p:strVal val="#ppt_x"/>
                                          </p:val>
                                        </p:tav>
                                      </p:tavLst>
                                    </p:anim>
                                    <p:anim calcmode="lin" valueType="num">
                                      <p:cBhvr>
                                        <p:cTn id="10" dur="500" fill="hold"/>
                                        <p:tgtEl>
                                          <p:spTgt spid="27443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274436"/>
                                        </p:tgtEl>
                                        <p:attrNameLst>
                                          <p:attrName>style.visibility</p:attrName>
                                        </p:attrNameLst>
                                      </p:cBhvr>
                                      <p:to>
                                        <p:strVal val="visible"/>
                                      </p:to>
                                    </p:set>
                                    <p:anim calcmode="lin" valueType="num">
                                      <p:cBhvr>
                                        <p:cTn id="15" dur="500" fill="hold"/>
                                        <p:tgtEl>
                                          <p:spTgt spid="274436"/>
                                        </p:tgtEl>
                                        <p:attrNameLst>
                                          <p:attrName>ppt_w</p:attrName>
                                        </p:attrNameLst>
                                      </p:cBhvr>
                                      <p:tavLst>
                                        <p:tav tm="0">
                                          <p:val>
                                            <p:fltVal val="0"/>
                                          </p:val>
                                        </p:tav>
                                        <p:tav tm="100000">
                                          <p:val>
                                            <p:strVal val="#ppt_w"/>
                                          </p:val>
                                        </p:tav>
                                      </p:tavLst>
                                    </p:anim>
                                    <p:anim calcmode="lin" valueType="num">
                                      <p:cBhvr>
                                        <p:cTn id="16" dur="500" fill="hold"/>
                                        <p:tgtEl>
                                          <p:spTgt spid="274436"/>
                                        </p:tgtEl>
                                        <p:attrNameLst>
                                          <p:attrName>ppt_h</p:attrName>
                                        </p:attrNameLst>
                                      </p:cBhvr>
                                      <p:tavLst>
                                        <p:tav tm="0">
                                          <p:val>
                                            <p:fltVal val="0"/>
                                          </p:val>
                                        </p:tav>
                                        <p:tav tm="100000">
                                          <p:val>
                                            <p:strVal val="#ppt_h"/>
                                          </p:val>
                                        </p:tav>
                                      </p:tavLst>
                                    </p:anim>
                                    <p:anim calcmode="lin" valueType="num">
                                      <p:cBhvr>
                                        <p:cTn id="17" dur="500" fill="hold"/>
                                        <p:tgtEl>
                                          <p:spTgt spid="274436"/>
                                        </p:tgtEl>
                                        <p:attrNameLst>
                                          <p:attrName>ppt_x</p:attrName>
                                        </p:attrNameLst>
                                      </p:cBhvr>
                                      <p:tavLst>
                                        <p:tav tm="0">
                                          <p:val>
                                            <p:fltVal val="0.5"/>
                                          </p:val>
                                        </p:tav>
                                        <p:tav tm="100000">
                                          <p:val>
                                            <p:strVal val="#ppt_x"/>
                                          </p:val>
                                        </p:tav>
                                      </p:tavLst>
                                    </p:anim>
                                    <p:anim calcmode="lin" valueType="num">
                                      <p:cBhvr>
                                        <p:cTn id="18" dur="500" fill="hold"/>
                                        <p:tgtEl>
                                          <p:spTgt spid="274436"/>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74435"/>
                                        </p:tgtEl>
                                        <p:attrNameLst>
                                          <p:attrName>style.visibility</p:attrName>
                                        </p:attrNameLst>
                                      </p:cBhvr>
                                      <p:to>
                                        <p:strVal val="visible"/>
                                      </p:to>
                                    </p:set>
                                    <p:anim calcmode="lin" valueType="num">
                                      <p:cBhvr additive="base">
                                        <p:cTn id="23" dur="500" fill="hold"/>
                                        <p:tgtEl>
                                          <p:spTgt spid="274435"/>
                                        </p:tgtEl>
                                        <p:attrNameLst>
                                          <p:attrName>ppt_x</p:attrName>
                                        </p:attrNameLst>
                                      </p:cBhvr>
                                      <p:tavLst>
                                        <p:tav tm="0">
                                          <p:val>
                                            <p:strVal val="0-#ppt_w/2"/>
                                          </p:val>
                                        </p:tav>
                                        <p:tav tm="100000">
                                          <p:val>
                                            <p:strVal val="#ppt_x"/>
                                          </p:val>
                                        </p:tav>
                                      </p:tavLst>
                                    </p:anim>
                                    <p:anim calcmode="lin" valueType="num">
                                      <p:cBhvr additive="base">
                                        <p:cTn id="24" dur="500" fill="hold"/>
                                        <p:tgtEl>
                                          <p:spTgt spid="274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1812925" y="736600"/>
            <a:ext cx="184150" cy="641350"/>
          </a:xfrm>
          <a:prstGeom prst="rect">
            <a:avLst/>
          </a:prstGeom>
          <a:noFill/>
          <a:ln w="9525">
            <a:noFill/>
            <a:miter lim="800000"/>
            <a:headEnd/>
            <a:tailEnd/>
          </a:ln>
        </p:spPr>
        <p:txBody>
          <a:bodyPr wrap="none">
            <a:spAutoFit/>
          </a:bodyPr>
          <a:lstStyle/>
          <a:p>
            <a:endParaRPr lang="en-US"/>
          </a:p>
        </p:txBody>
      </p:sp>
      <p:pic>
        <p:nvPicPr>
          <p:cNvPr id="38915" name="Picture 6" descr="George Bernard Shaw 1936.jpg">
            <a:hlinkClick r:id="rId2"/>
          </p:cNvPr>
          <p:cNvPicPr>
            <a:picLocks noChangeAspect="1" noChangeArrowheads="1"/>
          </p:cNvPicPr>
          <p:nvPr/>
        </p:nvPicPr>
        <p:blipFill>
          <a:blip r:embed="rId3"/>
          <a:srcRect/>
          <a:stretch>
            <a:fillRect/>
          </a:stretch>
        </p:blipFill>
        <p:spPr bwMode="auto">
          <a:xfrm>
            <a:off x="762000" y="381000"/>
            <a:ext cx="2095500" cy="2895600"/>
          </a:xfrm>
          <a:prstGeom prst="rect">
            <a:avLst/>
          </a:prstGeom>
          <a:noFill/>
          <a:ln w="9525">
            <a:noFill/>
            <a:miter lim="800000"/>
            <a:headEnd/>
            <a:tailEnd/>
          </a:ln>
        </p:spPr>
      </p:pic>
      <p:sp>
        <p:nvSpPr>
          <p:cNvPr id="38916" name="Text Box 7"/>
          <p:cNvSpPr txBox="1">
            <a:spLocks noChangeArrowheads="1"/>
          </p:cNvSpPr>
          <p:nvPr/>
        </p:nvSpPr>
        <p:spPr bwMode="auto">
          <a:xfrm>
            <a:off x="3095625" y="762000"/>
            <a:ext cx="5819775" cy="5035550"/>
          </a:xfrm>
          <a:prstGeom prst="rect">
            <a:avLst/>
          </a:prstGeom>
          <a:noFill/>
          <a:ln w="9525">
            <a:noFill/>
            <a:miter lim="800000"/>
            <a:headEnd/>
            <a:tailEnd/>
          </a:ln>
        </p:spPr>
        <p:txBody>
          <a:bodyPr>
            <a:spAutoFit/>
          </a:bodyPr>
          <a:lstStyle/>
          <a:p>
            <a:pPr algn="ctr"/>
            <a:r>
              <a:rPr lang="en-US" dirty="0">
                <a:effectLst>
                  <a:outerShdw blurRad="38100" dist="38100" dir="2700000" algn="tl">
                    <a:srgbClr val="000000">
                      <a:alpha val="43137"/>
                    </a:srgbClr>
                  </a:outerShdw>
                </a:effectLst>
              </a:rPr>
              <a:t>George Bernard Shaw</a:t>
            </a:r>
          </a:p>
          <a:p>
            <a:pPr algn="ctr"/>
            <a:endParaRPr lang="en-US" dirty="0"/>
          </a:p>
          <a:p>
            <a:pPr algn="ctr"/>
            <a:r>
              <a:rPr lang="en-US" dirty="0">
                <a:effectLst>
                  <a:outerShdw blurRad="38100" dist="38100" dir="2700000" algn="tl">
                    <a:srgbClr val="000000">
                      <a:alpha val="43137"/>
                    </a:srgbClr>
                  </a:outerShdw>
                </a:effectLst>
              </a:rPr>
              <a:t>Capitalism has destroyed our belief in any effective power but that of self interest backed by force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938" name="Slide Number Placeholder 2"/>
          <p:cNvSpPr txBox="1">
            <a:spLocks noGrp="1"/>
          </p:cNvSpPr>
          <p:nvPr/>
        </p:nvSpPr>
        <p:spPr bwMode="auto">
          <a:xfrm>
            <a:off x="6553200" y="6438900"/>
            <a:ext cx="1905000" cy="304800"/>
          </a:xfrm>
          <a:prstGeom prst="rect">
            <a:avLst/>
          </a:prstGeom>
          <a:noFill/>
          <a:ln w="9525">
            <a:noFill/>
            <a:miter lim="800000"/>
            <a:headEnd/>
            <a:tailEnd/>
          </a:ln>
        </p:spPr>
        <p:txBody>
          <a:bodyPr/>
          <a:lstStyle/>
          <a:p>
            <a:pPr algn="r"/>
            <a:fld id="{6E8EC98F-6353-4502-9637-1C535BD31251}" type="slidenum">
              <a:rPr lang="en-US" sz="1000" b="0">
                <a:solidFill>
                  <a:schemeClr val="tx1"/>
                </a:solidFill>
                <a:latin typeface="Arial" charset="0"/>
                <a:ea typeface="ＭＳ Ｐゴシック" pitchFamily="34" charset="-128"/>
              </a:rPr>
              <a:pPr algn="r"/>
              <a:t>26</a:t>
            </a:fld>
            <a:endParaRPr lang="en-US" sz="1000" b="0">
              <a:solidFill>
                <a:schemeClr val="tx1"/>
              </a:solidFill>
              <a:latin typeface="Arial" charset="0"/>
              <a:ea typeface="ＭＳ Ｐゴシック" pitchFamily="34" charset="-128"/>
            </a:endParaRPr>
          </a:p>
        </p:txBody>
      </p:sp>
      <p:sp>
        <p:nvSpPr>
          <p:cNvPr id="264195" name="Text Box 1027"/>
          <p:cNvSpPr txBox="1">
            <a:spLocks noChangeArrowheads="1"/>
          </p:cNvSpPr>
          <p:nvPr/>
        </p:nvSpPr>
        <p:spPr bwMode="auto">
          <a:xfrm>
            <a:off x="457200" y="1600200"/>
            <a:ext cx="8458200" cy="5029200"/>
          </a:xfrm>
          <a:prstGeom prst="rect">
            <a:avLst/>
          </a:prstGeom>
          <a:noFill/>
          <a:ln>
            <a:noFill/>
          </a:ln>
          <a:effectLst/>
        </p:spPr>
        <p:txBody>
          <a:bodyPr>
            <a:spAutoFit/>
          </a:bodyPr>
          <a:lstStyle/>
          <a:p>
            <a:pPr algn="ctr">
              <a:defRPr/>
            </a:pPr>
            <a:endParaRPr lang="en-US" sz="2800" b="0">
              <a:solidFill>
                <a:srgbClr val="00CC97"/>
              </a:solidFill>
              <a:latin typeface="Comic Sans MS" pitchFamily="66" charset="0"/>
              <a:ea typeface="ＭＳ Ｐゴシック"/>
              <a:cs typeface="ＭＳ Ｐゴシック"/>
            </a:endParaRPr>
          </a:p>
          <a:p>
            <a:pPr algn="ctr">
              <a:defRPr/>
            </a:pPr>
            <a:r>
              <a:rPr lang="en-US" sz="3200" b="0">
                <a:effectLst>
                  <a:outerShdw blurRad="38100" dist="38100" dir="2700000" algn="tl">
                    <a:srgbClr val="000000"/>
                  </a:outerShdw>
                </a:effectLst>
                <a:ea typeface="ＭＳ Ｐゴシック"/>
                <a:cs typeface="ＭＳ Ｐゴシック"/>
              </a:rPr>
              <a:t>               </a:t>
            </a:r>
            <a:r>
              <a:rPr lang="en-US" sz="3200" b="0">
                <a:effectLst>
                  <a:outerShdw blurRad="38100" dist="38100" dir="2700000" algn="tl">
                    <a:srgbClr val="000000"/>
                  </a:outerShdw>
                </a:effectLst>
                <a:latin typeface="Comic Sans MS" pitchFamily="66" charset="0"/>
                <a:ea typeface="ＭＳ Ｐゴシック"/>
                <a:cs typeface="ＭＳ Ｐゴシック"/>
              </a:rPr>
              <a:t>“…</a:t>
            </a:r>
            <a:r>
              <a:rPr lang="en-US" sz="3200" b="0">
                <a:effectLst>
                  <a:outerShdw blurRad="38100" dist="38100" dir="2700000" algn="tl">
                    <a:srgbClr val="000000"/>
                  </a:outerShdw>
                </a:effectLst>
                <a:ea typeface="ＭＳ Ｐゴシック"/>
                <a:cs typeface="ＭＳ Ｐゴシック"/>
              </a:rPr>
              <a:t> For at least another  hundred years we must pretend to ourselves and to everyone that </a:t>
            </a:r>
            <a:r>
              <a:rPr lang="en-US" sz="4000" b="0" u="sng">
                <a:effectLst>
                  <a:outerShdw blurRad="38100" dist="38100" dir="2700000" algn="tl">
                    <a:srgbClr val="000000"/>
                  </a:outerShdw>
                </a:effectLst>
                <a:ea typeface="ＭＳ Ｐゴシック"/>
                <a:cs typeface="ＭＳ Ｐゴシック"/>
              </a:rPr>
              <a:t>FAIR is FOUL</a:t>
            </a:r>
            <a:r>
              <a:rPr lang="en-US" sz="4000" b="0">
                <a:effectLst>
                  <a:outerShdw blurRad="38100" dist="38100" dir="2700000" algn="tl">
                    <a:srgbClr val="000000"/>
                  </a:outerShdw>
                </a:effectLst>
                <a:ea typeface="ＭＳ Ｐゴシック"/>
                <a:cs typeface="ＭＳ Ｐゴシック"/>
              </a:rPr>
              <a:t> and </a:t>
            </a:r>
            <a:r>
              <a:rPr lang="en-US" sz="4000" b="0" u="sng">
                <a:effectLst>
                  <a:outerShdw blurRad="38100" dist="38100" dir="2700000" algn="tl">
                    <a:srgbClr val="000000"/>
                  </a:outerShdw>
                </a:effectLst>
                <a:ea typeface="ＭＳ Ｐゴシック"/>
                <a:cs typeface="ＭＳ Ｐゴシック"/>
              </a:rPr>
              <a:t>FOUL is FAIR</a:t>
            </a:r>
            <a:r>
              <a:rPr lang="en-US" sz="4000" b="0">
                <a:effectLst>
                  <a:outerShdw blurRad="38100" dist="38100" dir="2700000" algn="tl">
                    <a:srgbClr val="000000"/>
                  </a:outerShdw>
                </a:effectLst>
                <a:ea typeface="ＭＳ Ｐゴシック"/>
                <a:cs typeface="ＭＳ Ｐゴシック"/>
              </a:rPr>
              <a:t>; for </a:t>
            </a:r>
            <a:r>
              <a:rPr lang="en-US" sz="4000" b="0" u="sng">
                <a:effectLst>
                  <a:outerShdw blurRad="38100" dist="38100" dir="2700000" algn="tl">
                    <a:srgbClr val="000000"/>
                  </a:outerShdw>
                </a:effectLst>
                <a:ea typeface="ＭＳ Ｐゴシック"/>
                <a:cs typeface="ＭＳ Ｐゴシック"/>
              </a:rPr>
              <a:t>FOUL is useful and FAIR is not</a:t>
            </a:r>
            <a:r>
              <a:rPr lang="en-US" sz="4000" b="0">
                <a:effectLst>
                  <a:outerShdw blurRad="38100" dist="38100" dir="2700000" algn="tl">
                    <a:srgbClr val="000000"/>
                  </a:outerShdw>
                </a:effectLst>
                <a:ea typeface="ＭＳ Ｐゴシック"/>
                <a:cs typeface="ＭＳ Ｐゴシック"/>
              </a:rPr>
              <a:t>. Avarice, usury and precaution must be our </a:t>
            </a:r>
            <a:r>
              <a:rPr lang="en-US" sz="4000" b="0" u="sng">
                <a:effectLst>
                  <a:outerShdw blurRad="38100" dist="38100" dir="2700000" algn="tl">
                    <a:srgbClr val="000000"/>
                  </a:outerShdw>
                </a:effectLst>
                <a:ea typeface="ＭＳ Ｐゴシック"/>
                <a:cs typeface="ＭＳ Ｐゴシック"/>
              </a:rPr>
              <a:t>GODS</a:t>
            </a:r>
            <a:r>
              <a:rPr lang="en-US" sz="4000" b="0">
                <a:effectLst>
                  <a:outerShdw blurRad="38100" dist="38100" dir="2700000" algn="tl">
                    <a:srgbClr val="000000"/>
                  </a:outerShdw>
                </a:effectLst>
                <a:ea typeface="ＭＳ Ｐゴシック"/>
                <a:cs typeface="ＭＳ Ｐゴシック"/>
              </a:rPr>
              <a:t>.</a:t>
            </a:r>
            <a:r>
              <a:rPr lang="en-US" sz="4000" b="0">
                <a:effectLst>
                  <a:outerShdw blurRad="38100" dist="38100" dir="2700000" algn="tl">
                    <a:srgbClr val="000000"/>
                  </a:outerShdw>
                </a:effectLst>
                <a:latin typeface="Comic Sans MS" pitchFamily="66" charset="0"/>
                <a:ea typeface="ＭＳ Ｐゴシック"/>
                <a:cs typeface="ＭＳ Ｐゴシック"/>
              </a:rPr>
              <a:t>”</a:t>
            </a:r>
            <a:r>
              <a:rPr lang="en-US" b="0">
                <a:solidFill>
                  <a:srgbClr val="C26100"/>
                </a:solidFill>
                <a:effectLst>
                  <a:outerShdw blurRad="38100" dist="38100" dir="2700000" algn="tl">
                    <a:srgbClr val="000000"/>
                  </a:outerShdw>
                </a:effectLst>
                <a:latin typeface="Comic Sans MS" pitchFamily="66" charset="0"/>
                <a:ea typeface="ＭＳ Ｐゴシック"/>
                <a:cs typeface="ＭＳ Ｐゴシック"/>
              </a:rPr>
              <a:t>     </a:t>
            </a:r>
            <a:endParaRPr lang="en-US" b="0">
              <a:solidFill>
                <a:schemeClr val="tx1"/>
              </a:solidFill>
              <a:latin typeface="Comic Sans MS" pitchFamily="66" charset="0"/>
              <a:ea typeface="ＭＳ Ｐゴシック"/>
              <a:cs typeface="ＭＳ Ｐゴシック"/>
            </a:endParaRPr>
          </a:p>
        </p:txBody>
      </p:sp>
      <p:pic>
        <p:nvPicPr>
          <p:cNvPr id="264196" name="Picture 1028" descr="C:\Documents and Settings\Administrator\My Documents\My Pictures\JM Keynes.jpg"/>
          <p:cNvPicPr>
            <a:picLocks noChangeAspect="1" noChangeArrowheads="1"/>
          </p:cNvPicPr>
          <p:nvPr/>
        </p:nvPicPr>
        <p:blipFill>
          <a:blip r:embed="rId2"/>
          <a:srcRect/>
          <a:stretch>
            <a:fillRect/>
          </a:stretch>
        </p:blipFill>
        <p:spPr bwMode="auto">
          <a:xfrm>
            <a:off x="228600" y="228600"/>
            <a:ext cx="1341438" cy="1752600"/>
          </a:xfrm>
          <a:prstGeom prst="rect">
            <a:avLst/>
          </a:prstGeom>
          <a:noFill/>
          <a:ln w="9525">
            <a:noFill/>
            <a:miter lim="800000"/>
            <a:headEnd/>
            <a:tailEnd/>
          </a:ln>
        </p:spPr>
      </p:pic>
      <p:sp>
        <p:nvSpPr>
          <p:cNvPr id="264197" name="Text Box 1029"/>
          <p:cNvSpPr txBox="1">
            <a:spLocks noChangeArrowheads="1"/>
          </p:cNvSpPr>
          <p:nvPr/>
        </p:nvSpPr>
        <p:spPr bwMode="auto">
          <a:xfrm>
            <a:off x="2227263" y="280988"/>
            <a:ext cx="6215062" cy="946150"/>
          </a:xfrm>
          <a:prstGeom prst="rect">
            <a:avLst/>
          </a:prstGeom>
          <a:noFill/>
          <a:ln>
            <a:noFill/>
          </a:ln>
          <a:effectLst/>
        </p:spPr>
        <p:txBody>
          <a:bodyPr wrap="none">
            <a:spAutoFit/>
          </a:bodyPr>
          <a:lstStyle/>
          <a:p>
            <a:pPr algn="ctr">
              <a:defRPr/>
            </a:pPr>
            <a:r>
              <a:rPr lang="en-US" b="0">
                <a:effectLst>
                  <a:outerShdw blurRad="38100" dist="38100" dir="2700000" algn="tl">
                    <a:srgbClr val="000000"/>
                  </a:outerShdw>
                </a:effectLst>
                <a:ea typeface="ＭＳ Ｐゴシック" charset="-128"/>
                <a:cs typeface="+mn-cs"/>
              </a:rPr>
              <a:t>J.M. Keynes</a:t>
            </a:r>
            <a:r>
              <a:rPr lang="en-US" sz="1200" b="0">
                <a:effectLst>
                  <a:outerShdw blurRad="38100" dist="38100" dir="2700000" algn="tl">
                    <a:srgbClr val="000000"/>
                  </a:outerShdw>
                </a:effectLst>
                <a:latin typeface="Comic Sans MS" pitchFamily="66" charset="0"/>
                <a:ea typeface="ＭＳ Ｐゴシック" charset="-128"/>
                <a:cs typeface="+mn-cs"/>
              </a:rPr>
              <a:t>:</a:t>
            </a:r>
            <a:r>
              <a:rPr lang="en-US" sz="1200" b="0">
                <a:solidFill>
                  <a:schemeClr val="tx1"/>
                </a:solidFill>
                <a:effectLst>
                  <a:outerShdw blurRad="38100" dist="38100" dir="2700000" algn="tl">
                    <a:srgbClr val="FFFFFF"/>
                  </a:outerShdw>
                </a:effectLst>
                <a:latin typeface="Comic Sans MS" pitchFamily="66" charset="0"/>
                <a:ea typeface="ＭＳ Ｐゴシック" charset="-128"/>
                <a:cs typeface="+mn-cs"/>
              </a:rPr>
              <a:t> </a:t>
            </a:r>
          </a:p>
          <a:p>
            <a:pPr algn="ctr">
              <a:defRPr/>
            </a:pPr>
            <a:r>
              <a:rPr lang="en-US" sz="2000">
                <a:latin typeface="Comic Sans MS" pitchFamily="66" charset="0"/>
                <a:ea typeface="ＭＳ Ｐゴシック" charset="-128"/>
                <a:cs typeface="+mn-cs"/>
              </a:rPr>
              <a:t>(</a:t>
            </a:r>
            <a:r>
              <a:rPr lang="en-US" sz="2000" b="0">
                <a:latin typeface="Comic Sans MS" pitchFamily="66" charset="0"/>
                <a:ea typeface="ＭＳ Ｐゴシック" charset="-128"/>
                <a:cs typeface="+mn-cs"/>
              </a:rPr>
              <a:t>CONSIDERED FATHER OF MODERN ECONOMY</a:t>
            </a:r>
            <a:r>
              <a:rPr lang="en-US" sz="2000" b="0">
                <a:effectLst>
                  <a:outerShdw blurRad="38100" dist="38100" dir="2700000" algn="tl">
                    <a:srgbClr val="000000"/>
                  </a:outerShdw>
                </a:effectLst>
                <a:latin typeface="Comic Sans MS" pitchFamily="66" charset="0"/>
                <a:ea typeface="ＭＳ Ｐゴシック" charset="-128"/>
                <a:cs typeface="+mn-cs"/>
              </a:rPr>
              <a:t>)</a:t>
            </a:r>
            <a:endParaRPr lang="en-US" sz="2000">
              <a:solidFill>
                <a:srgbClr val="00CC97"/>
              </a:solidFill>
              <a:effectLst>
                <a:outerShdw blurRad="38100" dist="38100" dir="2700000" algn="tl">
                  <a:srgbClr val="000000"/>
                </a:outerShdw>
              </a:effectLst>
              <a:latin typeface="Comic Sans MS" pitchFamily="66" charset="0"/>
              <a:ea typeface="ＭＳ Ｐゴシック" charset="-128"/>
              <a:cs typeface="+mn-cs"/>
            </a:endParaRPr>
          </a:p>
        </p:txBody>
      </p:sp>
      <p:sp>
        <p:nvSpPr>
          <p:cNvPr id="264198" name="Text Box 1030"/>
          <p:cNvSpPr txBox="1">
            <a:spLocks noChangeArrowheads="1"/>
          </p:cNvSpPr>
          <p:nvPr/>
        </p:nvSpPr>
        <p:spPr bwMode="auto">
          <a:xfrm>
            <a:off x="1916113" y="1295400"/>
            <a:ext cx="7227887" cy="457200"/>
          </a:xfrm>
          <a:prstGeom prst="rect">
            <a:avLst/>
          </a:prstGeom>
          <a:noFill/>
          <a:ln w="9525">
            <a:noFill/>
            <a:miter lim="800000"/>
            <a:headEnd/>
            <a:tailEnd/>
          </a:ln>
        </p:spPr>
        <p:txBody>
          <a:bodyPr wrap="none">
            <a:spAutoFit/>
          </a:bodyPr>
          <a:lstStyle/>
          <a:p>
            <a:pPr algn="ctr"/>
            <a:r>
              <a:rPr lang="en-US" sz="2400">
                <a:solidFill>
                  <a:schemeClr val="tx1"/>
                </a:solidFill>
                <a:latin typeface="Comic Sans MS" pitchFamily="66" charset="0"/>
                <a:ea typeface="ＭＳ Ｐゴシック" pitchFamily="34" charset="-128"/>
              </a:rPr>
              <a:t>Essays in Persuasion. (London 1932)pp. 369-72</a:t>
            </a: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4195"/>
                                        </p:tgtEl>
                                        <p:attrNameLst>
                                          <p:attrName>style.visibility</p:attrName>
                                        </p:attrNameLst>
                                      </p:cBhvr>
                                      <p:to>
                                        <p:strVal val="visible"/>
                                      </p:to>
                                    </p:set>
                                    <p:anim calcmode="lin" valueType="num">
                                      <p:cBhvr additive="base">
                                        <p:cTn id="7" dur="500" fill="hold"/>
                                        <p:tgtEl>
                                          <p:spTgt spid="264195"/>
                                        </p:tgtEl>
                                        <p:attrNameLst>
                                          <p:attrName>ppt_x</p:attrName>
                                        </p:attrNameLst>
                                      </p:cBhvr>
                                      <p:tavLst>
                                        <p:tav tm="0">
                                          <p:val>
                                            <p:strVal val="0-#ppt_w/2"/>
                                          </p:val>
                                        </p:tav>
                                        <p:tav tm="100000">
                                          <p:val>
                                            <p:strVal val="#ppt_x"/>
                                          </p:val>
                                        </p:tav>
                                      </p:tavLst>
                                    </p:anim>
                                    <p:anim calcmode="lin" valueType="num">
                                      <p:cBhvr additive="base">
                                        <p:cTn id="8" dur="500" fill="hold"/>
                                        <p:tgtEl>
                                          <p:spTgt spid="2641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64196"/>
                                        </p:tgtEl>
                                        <p:attrNameLst>
                                          <p:attrName>style.visibility</p:attrName>
                                        </p:attrNameLst>
                                      </p:cBhvr>
                                      <p:to>
                                        <p:strVal val="visible"/>
                                      </p:to>
                                    </p:set>
                                    <p:anim calcmode="lin" valueType="num">
                                      <p:cBhvr additive="base">
                                        <p:cTn id="13" dur="500" fill="hold"/>
                                        <p:tgtEl>
                                          <p:spTgt spid="264196"/>
                                        </p:tgtEl>
                                        <p:attrNameLst>
                                          <p:attrName>ppt_x</p:attrName>
                                        </p:attrNameLst>
                                      </p:cBhvr>
                                      <p:tavLst>
                                        <p:tav tm="0">
                                          <p:val>
                                            <p:strVal val="0-#ppt_w/2"/>
                                          </p:val>
                                        </p:tav>
                                        <p:tav tm="100000">
                                          <p:val>
                                            <p:strVal val="#ppt_x"/>
                                          </p:val>
                                        </p:tav>
                                      </p:tavLst>
                                    </p:anim>
                                    <p:anim calcmode="lin" valueType="num">
                                      <p:cBhvr additive="base">
                                        <p:cTn id="14" dur="500" fill="hold"/>
                                        <p:tgtEl>
                                          <p:spTgt spid="2641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4197"/>
                                        </p:tgtEl>
                                        <p:attrNameLst>
                                          <p:attrName>style.visibility</p:attrName>
                                        </p:attrNameLst>
                                      </p:cBhvr>
                                      <p:to>
                                        <p:strVal val="visible"/>
                                      </p:to>
                                    </p:set>
                                    <p:anim calcmode="lin" valueType="num">
                                      <p:cBhvr additive="base">
                                        <p:cTn id="19" dur="500" fill="hold"/>
                                        <p:tgtEl>
                                          <p:spTgt spid="264197"/>
                                        </p:tgtEl>
                                        <p:attrNameLst>
                                          <p:attrName>ppt_x</p:attrName>
                                        </p:attrNameLst>
                                      </p:cBhvr>
                                      <p:tavLst>
                                        <p:tav tm="0">
                                          <p:val>
                                            <p:strVal val="0-#ppt_w/2"/>
                                          </p:val>
                                        </p:tav>
                                        <p:tav tm="100000">
                                          <p:val>
                                            <p:strVal val="#ppt_x"/>
                                          </p:val>
                                        </p:tav>
                                      </p:tavLst>
                                    </p:anim>
                                    <p:anim calcmode="lin" valueType="num">
                                      <p:cBhvr additive="base">
                                        <p:cTn id="20" dur="500" fill="hold"/>
                                        <p:tgtEl>
                                          <p:spTgt spid="2641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4198"/>
                                        </p:tgtEl>
                                        <p:attrNameLst>
                                          <p:attrName>style.visibility</p:attrName>
                                        </p:attrNameLst>
                                      </p:cBhvr>
                                      <p:to>
                                        <p:strVal val="visible"/>
                                      </p:to>
                                    </p:set>
                                    <p:anim calcmode="lin" valueType="num">
                                      <p:cBhvr additive="base">
                                        <p:cTn id="25" dur="500" fill="hold"/>
                                        <p:tgtEl>
                                          <p:spTgt spid="264198"/>
                                        </p:tgtEl>
                                        <p:attrNameLst>
                                          <p:attrName>ppt_x</p:attrName>
                                        </p:attrNameLst>
                                      </p:cBhvr>
                                      <p:tavLst>
                                        <p:tav tm="0">
                                          <p:val>
                                            <p:strVal val="0-#ppt_w/2"/>
                                          </p:val>
                                        </p:tav>
                                        <p:tav tm="100000">
                                          <p:val>
                                            <p:strVal val="#ppt_x"/>
                                          </p:val>
                                        </p:tav>
                                      </p:tavLst>
                                    </p:anim>
                                    <p:anim calcmode="lin" valueType="num">
                                      <p:cBhvr additive="base">
                                        <p:cTn id="26" dur="500" fill="hold"/>
                                        <p:tgtEl>
                                          <p:spTgt spid="264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autoUpdateAnimBg="0"/>
      <p:bldP spid="264197" grpId="0" autoUpdateAnimBg="0"/>
      <p:bldP spid="26419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0" y="533400"/>
            <a:ext cx="9144000" cy="6007100"/>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000000"/>
                  </a:outerShdw>
                </a:effectLst>
                <a:cs typeface="+mn-cs"/>
              </a:rPr>
              <a:t>                      THE SYSTEM     </a:t>
            </a:r>
          </a:p>
          <a:p>
            <a:pPr>
              <a:defRPr/>
            </a:pPr>
            <a:r>
              <a:rPr lang="en-US">
                <a:effectLst>
                  <a:outerShdw blurRad="38100" dist="38100" dir="2700000" algn="tl">
                    <a:srgbClr val="000000"/>
                  </a:outerShdw>
                </a:effectLst>
                <a:cs typeface="+mn-cs"/>
              </a:rPr>
              <a:t>                           </a:t>
            </a:r>
            <a:r>
              <a:rPr lang="en-US" sz="4000">
                <a:effectLst>
                  <a:outerShdw blurRad="38100" dist="38100" dir="2700000" algn="tl">
                    <a:srgbClr val="000000"/>
                  </a:outerShdw>
                </a:effectLst>
                <a:latin typeface="Monotype Corsiva" pitchFamily="66" charset="0"/>
                <a:cs typeface="+mn-cs"/>
              </a:rPr>
              <a:t>PROMOTES</a:t>
            </a:r>
          </a:p>
          <a:p>
            <a:pPr>
              <a:defRPr/>
            </a:pPr>
            <a:r>
              <a:rPr lang="en-US" sz="3200">
                <a:effectLst>
                  <a:outerShdw blurRad="38100" dist="38100" dir="2700000" algn="tl">
                    <a:srgbClr val="000000"/>
                  </a:outerShdw>
                </a:effectLst>
                <a:cs typeface="+mn-cs"/>
              </a:rPr>
              <a:t>      </a:t>
            </a:r>
            <a:r>
              <a:rPr lang="en-US">
                <a:effectLst>
                  <a:outerShdw blurRad="38100" dist="38100" dir="2700000" algn="tl">
                    <a:srgbClr val="000000"/>
                  </a:outerShdw>
                </a:effectLst>
                <a:cs typeface="+mn-cs"/>
              </a:rPr>
              <a:t>ACCUMULATION</a:t>
            </a:r>
            <a:r>
              <a:rPr lang="en-US" sz="3200">
                <a:effectLst>
                  <a:outerShdw blurRad="38100" dist="38100" dir="2700000" algn="tl">
                    <a:srgbClr val="000000"/>
                  </a:outerShdw>
                </a:effectLst>
                <a:cs typeface="+mn-cs"/>
              </a:rPr>
              <a:t>   </a:t>
            </a:r>
            <a:r>
              <a:rPr lang="en-US">
                <a:effectLst>
                  <a:outerShdw blurRad="38100" dist="38100" dir="2700000" algn="tl">
                    <a:srgbClr val="000000"/>
                  </a:outerShdw>
                </a:effectLst>
                <a:cs typeface="+mn-cs"/>
              </a:rPr>
              <a:t>-   HOARDING</a:t>
            </a:r>
            <a:r>
              <a:rPr lang="en-US" sz="3200">
                <a:effectLst>
                  <a:outerShdw blurRad="38100" dist="38100" dir="2700000" algn="tl">
                    <a:srgbClr val="000000"/>
                  </a:outerShdw>
                </a:effectLst>
                <a:cs typeface="+mn-cs"/>
              </a:rPr>
              <a:t>                      </a:t>
            </a:r>
          </a:p>
          <a:p>
            <a:pPr>
              <a:defRPr/>
            </a:pPr>
            <a:endParaRPr lang="en-US" sz="800">
              <a:effectLst>
                <a:outerShdw blurRad="38100" dist="38100" dir="2700000" algn="tl">
                  <a:srgbClr val="000000"/>
                </a:outerShdw>
              </a:effectLst>
              <a:cs typeface="+mn-cs"/>
            </a:endParaRPr>
          </a:p>
          <a:p>
            <a:pPr>
              <a:defRPr/>
            </a:pPr>
            <a:r>
              <a:rPr lang="en-US" sz="4000" b="0">
                <a:effectLst>
                  <a:outerShdw blurRad="38100" dist="38100" dir="2700000" algn="tl">
                    <a:srgbClr val="000000"/>
                  </a:outerShdw>
                </a:effectLst>
                <a:latin typeface="Bradley Hand ITC" pitchFamily="66" charset="0"/>
                <a:cs typeface="+mn-cs"/>
              </a:rPr>
              <a:t>                      </a:t>
            </a:r>
            <a:r>
              <a:rPr lang="en-US" sz="4000">
                <a:effectLst>
                  <a:outerShdw blurRad="38100" dist="38100" dir="2700000" algn="tl">
                    <a:srgbClr val="000000"/>
                  </a:outerShdw>
                </a:effectLst>
                <a:latin typeface="Monotype Corsiva" pitchFamily="66" charset="0"/>
                <a:cs typeface="+mn-cs"/>
              </a:rPr>
              <a:t>STIMULATES</a:t>
            </a:r>
          </a:p>
          <a:p>
            <a:pPr>
              <a:defRPr/>
            </a:pPr>
            <a:r>
              <a:rPr lang="en-US" sz="4000">
                <a:effectLst>
                  <a:outerShdw blurRad="38100" dist="38100" dir="2700000" algn="tl">
                    <a:srgbClr val="000000"/>
                  </a:outerShdw>
                </a:effectLst>
                <a:cs typeface="+mn-cs"/>
              </a:rPr>
              <a:t>          SELFISHNESS &amp; GREED</a:t>
            </a:r>
          </a:p>
          <a:p>
            <a:pPr>
              <a:defRPr/>
            </a:pPr>
            <a:r>
              <a:rPr lang="en-US" sz="4400">
                <a:effectLst>
                  <a:outerShdw blurRad="38100" dist="38100" dir="2700000" algn="tl">
                    <a:srgbClr val="000000"/>
                  </a:outerShdw>
                </a:effectLst>
                <a:latin typeface="Monotype Corsiva" pitchFamily="66" charset="0"/>
                <a:cs typeface="+mn-cs"/>
              </a:rPr>
              <a:t>                        CREATES</a:t>
            </a:r>
            <a:r>
              <a:rPr lang="en-US" sz="3200">
                <a:effectLst>
                  <a:outerShdw blurRad="38100" dist="38100" dir="2700000" algn="tl">
                    <a:srgbClr val="000000"/>
                  </a:outerShdw>
                </a:effectLst>
                <a:cs typeface="+mn-cs"/>
              </a:rPr>
              <a:t>                                                   </a:t>
            </a:r>
          </a:p>
          <a:p>
            <a:pPr>
              <a:defRPr/>
            </a:pPr>
            <a:r>
              <a:rPr lang="en-US" sz="4400">
                <a:effectLst>
                  <a:outerShdw blurRad="38100" dist="38100" dir="2700000" algn="tl">
                    <a:srgbClr val="000000"/>
                  </a:outerShdw>
                </a:effectLst>
                <a:cs typeface="+mn-cs"/>
              </a:rPr>
              <a:t>                      FEAR</a:t>
            </a:r>
            <a:r>
              <a:rPr lang="en-US" sz="4800">
                <a:effectLst>
                  <a:outerShdw blurRad="38100" dist="38100" dir="2700000" algn="tl">
                    <a:srgbClr val="000000"/>
                  </a:outerShdw>
                </a:effectLst>
                <a:cs typeface="+mn-cs"/>
              </a:rPr>
              <a:t>       </a:t>
            </a:r>
          </a:p>
          <a:p>
            <a:pPr>
              <a:defRPr/>
            </a:pPr>
            <a:r>
              <a:rPr lang="en-US" sz="4800">
                <a:effectLst>
                  <a:outerShdw blurRad="38100" dist="38100" dir="2700000" algn="tl">
                    <a:srgbClr val="000000"/>
                  </a:outerShdw>
                </a:effectLst>
                <a:cs typeface="+mn-cs"/>
              </a:rPr>
              <a:t>                    </a:t>
            </a:r>
            <a:r>
              <a:rPr lang="en-US">
                <a:effectLst>
                  <a:outerShdw blurRad="38100" dist="38100" dir="2700000" algn="tl">
                    <a:srgbClr val="000000"/>
                  </a:outerShdw>
                </a:effectLst>
                <a:cs typeface="+mn-cs"/>
              </a:rPr>
              <a:t> </a:t>
            </a:r>
            <a:r>
              <a:rPr lang="en-US" sz="4400">
                <a:effectLst>
                  <a:outerShdw blurRad="38100" dist="38100" dir="2700000" algn="tl">
                    <a:srgbClr val="000000"/>
                  </a:outerShdw>
                </a:effectLst>
                <a:latin typeface="Monotype Corsiva" pitchFamily="66" charset="0"/>
                <a:cs typeface="+mn-cs"/>
              </a:rPr>
              <a:t>USES</a:t>
            </a:r>
          </a:p>
          <a:p>
            <a:pPr>
              <a:defRPr/>
            </a:pPr>
            <a:r>
              <a:rPr lang="en-US" sz="4800">
                <a:effectLst>
                  <a:outerShdw blurRad="38100" dist="38100" dir="2700000" algn="tl">
                    <a:srgbClr val="000000"/>
                  </a:outerShdw>
                </a:effectLst>
                <a:cs typeface="+mn-cs"/>
              </a:rPr>
              <a:t>     LIES AND DECEPTION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8005" name="Text Box 5"/>
          <p:cNvSpPr txBox="1">
            <a:spLocks noChangeArrowheads="1"/>
          </p:cNvSpPr>
          <p:nvPr/>
        </p:nvSpPr>
        <p:spPr bwMode="auto">
          <a:xfrm>
            <a:off x="381000" y="1143000"/>
            <a:ext cx="8534400" cy="4051300"/>
          </a:xfrm>
          <a:prstGeom prst="rect">
            <a:avLst/>
          </a:prstGeom>
          <a:noFill/>
          <a:ln w="9525">
            <a:noFill/>
            <a:miter lim="800000"/>
            <a:headEnd/>
            <a:tailEnd/>
          </a:ln>
          <a:effectLst/>
        </p:spPr>
        <p:txBody>
          <a:bodyPr>
            <a:spAutoFit/>
          </a:bodyPr>
          <a:lstStyle/>
          <a:p>
            <a:pPr algn="ctr">
              <a:defRPr/>
            </a:pPr>
            <a:r>
              <a:rPr lang="en-US" sz="4400" b="0">
                <a:effectLst>
                  <a:outerShdw blurRad="38100" dist="38100" dir="2700000" algn="tl">
                    <a:srgbClr val="000000"/>
                  </a:outerShdw>
                </a:effectLst>
                <a:cs typeface="+mn-cs"/>
              </a:rPr>
              <a:t>EFFECTIVELY  GOD  HAS BEEN REPLACED  WITH A  NEW GOD </a:t>
            </a:r>
            <a:r>
              <a:rPr lang="en-US" sz="4400" b="0">
                <a:effectLst>
                  <a:outerShdw blurRad="38100" dist="38100" dir="2700000" algn="tl">
                    <a:srgbClr val="000000"/>
                  </a:outerShdw>
                </a:effectLst>
                <a:latin typeface="Arial" charset="0"/>
                <a:cs typeface="+mn-cs"/>
              </a:rPr>
              <a:t>“</a:t>
            </a:r>
            <a:r>
              <a:rPr lang="en-US" sz="4400" b="0">
                <a:effectLst>
                  <a:outerShdw blurRad="38100" dist="38100" dir="2700000" algn="tl">
                    <a:srgbClr val="000000"/>
                  </a:outerShdw>
                </a:effectLst>
                <a:cs typeface="+mn-cs"/>
              </a:rPr>
              <a:t>MONEY</a:t>
            </a:r>
            <a:r>
              <a:rPr lang="en-US" sz="4400" b="0">
                <a:effectLst>
                  <a:outerShdw blurRad="38100" dist="38100" dir="2700000" algn="tl">
                    <a:srgbClr val="000000"/>
                  </a:outerShdw>
                </a:effectLst>
                <a:latin typeface="Arial" charset="0"/>
                <a:cs typeface="+mn-cs"/>
              </a:rPr>
              <a:t>”</a:t>
            </a:r>
            <a:endParaRPr lang="en-US" sz="4400" b="0">
              <a:effectLst>
                <a:outerShdw blurRad="38100" dist="38100" dir="2700000" algn="tl">
                  <a:srgbClr val="000000"/>
                </a:outerShdw>
              </a:effectLst>
              <a:cs typeface="+mn-cs"/>
            </a:endParaRPr>
          </a:p>
          <a:p>
            <a:pPr algn="ctr">
              <a:defRPr/>
            </a:pPr>
            <a:endParaRPr lang="en-US" sz="3200">
              <a:effectLst>
                <a:outerShdw blurRad="38100" dist="38100" dir="2700000" algn="tl">
                  <a:srgbClr val="000000"/>
                </a:outerShdw>
              </a:effectLst>
              <a:cs typeface="+mn-cs"/>
            </a:endParaRPr>
          </a:p>
          <a:p>
            <a:pPr algn="ctr">
              <a:defRPr/>
            </a:pPr>
            <a:r>
              <a:rPr lang="en-US" sz="3200">
                <a:effectLst>
                  <a:outerShdw blurRad="38100" dist="38100" dir="2700000" algn="tl">
                    <a:srgbClr val="000000"/>
                  </a:outerShdw>
                </a:effectLst>
                <a:cs typeface="+mn-cs"/>
              </a:rPr>
              <a:t>FIAT  THE LATIN TERM THAT MEANS FAITH  HAS COMPLETED THE CYCLE OF DECEPTION</a:t>
            </a:r>
          </a:p>
        </p:txBody>
      </p:sp>
      <p:sp>
        <p:nvSpPr>
          <p:cNvPr id="41987" name="Text Box 4"/>
          <p:cNvSpPr txBox="1">
            <a:spLocks noChangeArrowheads="1"/>
          </p:cNvSpPr>
          <p:nvPr/>
        </p:nvSpPr>
        <p:spPr bwMode="auto">
          <a:xfrm>
            <a:off x="3124200" y="685800"/>
            <a:ext cx="565150" cy="641350"/>
          </a:xfrm>
          <a:prstGeom prst="rect">
            <a:avLst/>
          </a:prstGeom>
          <a:noFill/>
          <a:ln w="9525">
            <a:noFill/>
            <a:miter lim="800000"/>
            <a:headEnd/>
            <a:tailEnd/>
          </a:ln>
        </p:spPr>
        <p:txBody>
          <a:bodyPr>
            <a:spAutoFit/>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304800" y="609600"/>
            <a:ext cx="8610600" cy="823913"/>
          </a:xfrm>
          <a:prstGeom prst="rect">
            <a:avLst/>
          </a:prstGeom>
          <a:noFill/>
          <a:ln w="9525">
            <a:noFill/>
            <a:miter lim="800000"/>
            <a:headEnd/>
            <a:tailEnd/>
          </a:ln>
          <a:effectLst/>
        </p:spPr>
        <p:txBody>
          <a:bodyPr>
            <a:spAutoFit/>
          </a:bodyPr>
          <a:lstStyle/>
          <a:p>
            <a:pPr>
              <a:defRPr/>
            </a:pPr>
            <a:r>
              <a:rPr lang="en-US" sz="4000">
                <a:effectLst>
                  <a:outerShdw blurRad="38100" dist="38100" dir="2700000" algn="tl">
                    <a:srgbClr val="000000"/>
                  </a:outerShdw>
                </a:effectLst>
                <a:cs typeface="+mn-cs"/>
              </a:rPr>
              <a:t>    foundation of capitalism</a:t>
            </a:r>
            <a:r>
              <a:rPr lang="en-US" sz="4800">
                <a:effectLst>
                  <a:outerShdw blurRad="38100" dist="38100" dir="2700000" algn="tl">
                    <a:srgbClr val="000000"/>
                  </a:outerShdw>
                </a:effectLst>
                <a:cs typeface="+mn-cs"/>
              </a:rPr>
              <a:t>      </a:t>
            </a:r>
            <a:r>
              <a:rPr lang="en-US" sz="4000">
                <a:effectLst>
                  <a:outerShdw blurRad="38100" dist="38100" dir="2700000" algn="tl">
                    <a:srgbClr val="000000"/>
                  </a:outerShdw>
                </a:effectLst>
                <a:cs typeface="+mn-cs"/>
              </a:rPr>
              <a:t> </a:t>
            </a:r>
          </a:p>
        </p:txBody>
      </p:sp>
      <p:sp>
        <p:nvSpPr>
          <p:cNvPr id="65539" name="Text Box 3"/>
          <p:cNvSpPr txBox="1">
            <a:spLocks noChangeArrowheads="1"/>
          </p:cNvSpPr>
          <p:nvPr/>
        </p:nvSpPr>
        <p:spPr bwMode="auto">
          <a:xfrm>
            <a:off x="533400" y="1752600"/>
            <a:ext cx="6477000" cy="3381375"/>
          </a:xfrm>
          <a:prstGeom prst="rect">
            <a:avLst/>
          </a:prstGeom>
          <a:noFill/>
          <a:ln w="9525">
            <a:noFill/>
            <a:miter lim="800000"/>
            <a:headEnd/>
            <a:tailEnd/>
          </a:ln>
        </p:spPr>
        <p:txBody>
          <a:bodyPr>
            <a:spAutoFit/>
          </a:bodyPr>
          <a:lstStyle/>
          <a:p>
            <a:pPr algn="ctr">
              <a:defRPr/>
            </a:pPr>
            <a:r>
              <a:rPr lang="en-US" sz="5400">
                <a:effectLst>
                  <a:outerShdw blurRad="38100" dist="38100" dir="2700000" algn="tl">
                    <a:srgbClr val="000000"/>
                  </a:outerShdw>
                </a:effectLst>
                <a:cs typeface="+mn-cs"/>
              </a:rPr>
              <a:t>         scarcity</a:t>
            </a:r>
          </a:p>
          <a:p>
            <a:pPr algn="ctr">
              <a:defRPr/>
            </a:pPr>
            <a:r>
              <a:rPr lang="en-US" sz="5400">
                <a:effectLst>
                  <a:outerShdw blurRad="38100" dist="38100" dir="2700000" algn="tl">
                    <a:srgbClr val="000000"/>
                  </a:outerShdw>
                </a:effectLst>
                <a:cs typeface="+mn-cs"/>
              </a:rPr>
              <a:t>        competition</a:t>
            </a:r>
          </a:p>
          <a:p>
            <a:pPr algn="ctr">
              <a:defRPr/>
            </a:pPr>
            <a:r>
              <a:rPr lang="en-US" sz="5400">
                <a:effectLst>
                  <a:outerShdw blurRad="38100" dist="38100" dir="2700000" algn="tl">
                    <a:srgbClr val="000000"/>
                  </a:outerShdw>
                </a:effectLst>
                <a:cs typeface="+mn-cs"/>
              </a:rPr>
              <a:t>       incentives</a:t>
            </a:r>
          </a:p>
          <a:p>
            <a:pPr algn="ctr">
              <a:defRPr/>
            </a:pPr>
            <a:r>
              <a:rPr lang="en-US" sz="5400">
                <a:effectLst>
                  <a:outerShdw blurRad="38100" dist="38100" dir="2700000" algn="tl">
                    <a:srgbClr val="000000"/>
                  </a:outerShdw>
                </a:effectLst>
                <a:cs typeface="+mn-cs"/>
              </a:rPr>
              <a:t>        free market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4"/>
          <p:cNvSpPr txBox="1">
            <a:spLocks noChangeArrowheads="1"/>
          </p:cNvSpPr>
          <p:nvPr/>
        </p:nvSpPr>
        <p:spPr bwMode="auto">
          <a:xfrm>
            <a:off x="3108325" y="908050"/>
            <a:ext cx="184150" cy="701675"/>
          </a:xfrm>
          <a:prstGeom prst="rect">
            <a:avLst/>
          </a:prstGeom>
          <a:noFill/>
          <a:ln w="9525">
            <a:noFill/>
            <a:miter lim="800000"/>
            <a:headEnd/>
            <a:tailEnd/>
          </a:ln>
        </p:spPr>
        <p:txBody>
          <a:bodyPr wrap="none">
            <a:spAutoFit/>
          </a:bodyPr>
          <a:lstStyle/>
          <a:p>
            <a:endParaRPr lang="en-US" sz="4000" b="0">
              <a:latin typeface="Arial" charset="0"/>
            </a:endParaRPr>
          </a:p>
        </p:txBody>
      </p:sp>
      <p:sp>
        <p:nvSpPr>
          <p:cNvPr id="81925" name="Text Box 5"/>
          <p:cNvSpPr txBox="1">
            <a:spLocks noChangeArrowheads="1"/>
          </p:cNvSpPr>
          <p:nvPr/>
        </p:nvSpPr>
        <p:spPr bwMode="auto">
          <a:xfrm>
            <a:off x="304800" y="457200"/>
            <a:ext cx="8839200" cy="1706563"/>
          </a:xfrm>
          <a:prstGeom prst="rect">
            <a:avLst/>
          </a:prstGeom>
          <a:noFill/>
          <a:ln w="9525">
            <a:noFill/>
            <a:miter lim="800000"/>
            <a:headEnd/>
            <a:tailEnd/>
          </a:ln>
          <a:effectLst/>
        </p:spPr>
        <p:txBody>
          <a:bodyPr>
            <a:spAutoFit/>
          </a:bodyPr>
          <a:lstStyle/>
          <a:p>
            <a:pPr algn="ctr">
              <a:defRPr/>
            </a:pPr>
            <a:r>
              <a:rPr lang="en-US" sz="4400" b="0">
                <a:effectLst>
                  <a:outerShdw blurRad="38100" dist="38100" dir="2700000" algn="tl">
                    <a:srgbClr val="000000"/>
                  </a:outerShdw>
                </a:effectLst>
                <a:cs typeface="+mn-cs"/>
              </a:rPr>
              <a:t>PART  I</a:t>
            </a:r>
          </a:p>
          <a:p>
            <a:pPr algn="ctr">
              <a:defRPr/>
            </a:pPr>
            <a:endParaRPr lang="en-US" sz="1800" b="0">
              <a:effectLst>
                <a:outerShdw blurRad="38100" dist="38100" dir="2700000" algn="tl">
                  <a:srgbClr val="000000"/>
                </a:outerShdw>
              </a:effectLst>
              <a:cs typeface="+mn-cs"/>
            </a:endParaRPr>
          </a:p>
          <a:p>
            <a:pPr algn="ctr">
              <a:defRPr/>
            </a:pPr>
            <a:r>
              <a:rPr lang="en-US" sz="4400" b="0">
                <a:effectLst>
                  <a:outerShdw blurRad="38100" dist="38100" dir="2700000" algn="tl">
                    <a:srgbClr val="000000"/>
                  </a:outerShdw>
                </a:effectLst>
                <a:cs typeface="+mn-cs"/>
              </a:rPr>
              <a:t>TRANSFORMATION  </a:t>
            </a:r>
          </a:p>
        </p:txBody>
      </p:sp>
      <p:sp>
        <p:nvSpPr>
          <p:cNvPr id="81926" name="Text Box 6"/>
          <p:cNvSpPr txBox="1">
            <a:spLocks noChangeArrowheads="1"/>
          </p:cNvSpPr>
          <p:nvPr/>
        </p:nvSpPr>
        <p:spPr bwMode="auto">
          <a:xfrm>
            <a:off x="457200" y="2590800"/>
            <a:ext cx="8458200" cy="3387725"/>
          </a:xfrm>
          <a:prstGeom prst="rect">
            <a:avLst/>
          </a:prstGeom>
          <a:noFill/>
          <a:ln w="9525">
            <a:noFill/>
            <a:miter lim="800000"/>
            <a:headEnd/>
            <a:tailEnd/>
          </a:ln>
          <a:effectLst/>
        </p:spPr>
        <p:txBody>
          <a:bodyPr>
            <a:spAutoFit/>
          </a:bodyPr>
          <a:lstStyle/>
          <a:p>
            <a:pPr algn="ctr">
              <a:defRPr/>
            </a:pPr>
            <a:r>
              <a:rPr lang="en-US" b="0">
                <a:effectLst>
                  <a:outerShdw blurRad="38100" dist="38100" dir="2700000" algn="tl">
                    <a:srgbClr val="000000"/>
                  </a:outerShdw>
                </a:effectLst>
                <a:cs typeface="+mn-cs"/>
              </a:rPr>
              <a:t>THE PERVASIVE  VIOLENCE  AND DEGRADATION OF HUMAN VALUES ARE RESULTING IN DESTRUCTION OF THE PLANET AND THREATENING  THE HUMAN SPECIES</a:t>
            </a:r>
            <a:endParaRPr lang="en-US" sz="4000" b="0">
              <a:effectLst>
                <a:outerShdw blurRad="38100" dist="38100" dir="2700000" algn="tl">
                  <a:srgbClr val="000000"/>
                </a:outerShdw>
              </a:effectLst>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04800" y="609600"/>
            <a:ext cx="5257800" cy="4572000"/>
          </a:xfrm>
          <a:prstGeom prst="rect">
            <a:avLst/>
          </a:prstGeom>
          <a:noFill/>
          <a:ln w="9525">
            <a:noFill/>
            <a:miter lim="800000"/>
            <a:headEnd/>
            <a:tailEnd/>
          </a:ln>
          <a:effectLst/>
        </p:spPr>
        <p:txBody>
          <a:bodyPr/>
          <a:lstStyle/>
          <a:p>
            <a:pPr marL="342900" indent="-342900" algn="ctr">
              <a:spcBef>
                <a:spcPct val="20000"/>
              </a:spcBef>
              <a:defRPr/>
            </a:pPr>
            <a:r>
              <a:rPr lang="en-US" sz="4400">
                <a:effectLst>
                  <a:outerShdw blurRad="38100" dist="38100" dir="2700000" algn="tl">
                    <a:srgbClr val="000000"/>
                  </a:outerShdw>
                </a:effectLst>
                <a:cs typeface="+mn-cs"/>
              </a:rPr>
              <a:t>SCARCITY</a:t>
            </a:r>
          </a:p>
          <a:p>
            <a:pPr marL="342900" indent="-342900" algn="ctr">
              <a:spcBef>
                <a:spcPct val="20000"/>
              </a:spcBef>
              <a:defRPr/>
            </a:pPr>
            <a:endParaRPr lang="en-US" sz="2000" b="0">
              <a:effectLst>
                <a:outerShdw blurRad="38100" dist="38100" dir="2700000" algn="tl">
                  <a:srgbClr val="000000"/>
                </a:outerShdw>
              </a:effectLst>
              <a:ea typeface="Times New Roman" pitchFamily="18" charset="0"/>
              <a:cs typeface="Times New Roman" pitchFamily="18" charset="0"/>
            </a:endParaRPr>
          </a:p>
          <a:p>
            <a:pPr marL="342900" indent="-342900">
              <a:spcBef>
                <a:spcPct val="20000"/>
              </a:spcBef>
              <a:defRPr/>
            </a:pPr>
            <a:endParaRPr lang="en-US" sz="2000" b="0">
              <a:effectLst>
                <a:outerShdw blurRad="38100" dist="38100" dir="2700000" algn="tl">
                  <a:srgbClr val="000000"/>
                </a:outerShdw>
              </a:effectLst>
              <a:ea typeface="Times New Roman" pitchFamily="18" charset="0"/>
              <a:cs typeface="Times New Roman" pitchFamily="18" charset="0"/>
            </a:endParaRPr>
          </a:p>
          <a:p>
            <a:pPr marL="342900" indent="-342900" algn="ctr">
              <a:spcBef>
                <a:spcPct val="20000"/>
              </a:spcBef>
              <a:defRPr/>
            </a:pPr>
            <a:r>
              <a:rPr lang="en-US">
                <a:effectLst>
                  <a:outerShdw blurRad="38100" dist="38100" dir="2700000" algn="tl">
                    <a:srgbClr val="000000"/>
                  </a:outerShdw>
                </a:effectLst>
                <a:ea typeface="Times New Roman" pitchFamily="18" charset="0"/>
                <a:cs typeface="Times New Roman" pitchFamily="18" charset="0"/>
              </a:rPr>
              <a:t>STIMULATES FEAR</a:t>
            </a:r>
          </a:p>
          <a:p>
            <a:pPr marL="342900" indent="-342900" algn="ctr">
              <a:spcBef>
                <a:spcPct val="20000"/>
              </a:spcBef>
              <a:defRPr/>
            </a:pPr>
            <a:endParaRPr lang="en-US">
              <a:effectLst>
                <a:outerShdw blurRad="38100" dist="38100" dir="2700000" algn="tl">
                  <a:srgbClr val="000000"/>
                </a:outerShdw>
              </a:effectLst>
              <a:ea typeface="Times New Roman" pitchFamily="18" charset="0"/>
              <a:cs typeface="Times New Roman" pitchFamily="18" charset="0"/>
            </a:endParaRPr>
          </a:p>
          <a:p>
            <a:pPr marL="342900" indent="-342900" algn="ctr">
              <a:spcBef>
                <a:spcPct val="20000"/>
              </a:spcBef>
              <a:defRPr/>
            </a:pPr>
            <a:r>
              <a:rPr lang="en-US" sz="2800">
                <a:effectLst>
                  <a:outerShdw blurRad="38100" dist="38100" dir="2700000" algn="tl">
                    <a:srgbClr val="000000"/>
                  </a:outerShdw>
                </a:effectLst>
                <a:ea typeface="Times New Roman" pitchFamily="18" charset="0"/>
                <a:cs typeface="Times New Roman" pitchFamily="18" charset="0"/>
              </a:rPr>
              <a:t>THE MOST CRIPPLING AND DESTRUCTIVE EMOTION</a:t>
            </a:r>
            <a:endParaRPr lang="en-US">
              <a:effectLst>
                <a:outerShdw blurRad="38100" dist="38100" dir="2700000" algn="tl">
                  <a:srgbClr val="000000"/>
                </a:outerShdw>
              </a:effectLst>
              <a:ea typeface="Times New Roman" pitchFamily="18" charset="0"/>
              <a:cs typeface="Times New Roman" pitchFamily="18" charset="0"/>
            </a:endParaRPr>
          </a:p>
          <a:p>
            <a:pPr marL="342900" indent="-342900" algn="ctr">
              <a:spcBef>
                <a:spcPct val="20000"/>
              </a:spcBef>
              <a:defRPr/>
            </a:pPr>
            <a:endParaRPr lang="en-US">
              <a:effectLst>
                <a:outerShdw blurRad="38100" dist="38100" dir="2700000" algn="tl">
                  <a:srgbClr val="000000"/>
                </a:outerShdw>
              </a:effectLst>
              <a:ea typeface="Times New Roman" pitchFamily="18" charset="0"/>
              <a:cs typeface="Times New Roman" pitchFamily="18" charset="0"/>
            </a:endParaRPr>
          </a:p>
          <a:p>
            <a:pPr marL="342900" indent="-342900" algn="ctr">
              <a:spcBef>
                <a:spcPct val="20000"/>
              </a:spcBef>
              <a:defRPr/>
            </a:pPr>
            <a:endParaRPr lang="en-US" sz="4000">
              <a:ea typeface="Times New Roman" pitchFamily="18" charset="0"/>
              <a:cs typeface="Times New Roman" pitchFamily="18" charset="0"/>
            </a:endParaRPr>
          </a:p>
          <a:p>
            <a:pPr marL="342900" indent="-342900" algn="ctr">
              <a:spcBef>
                <a:spcPct val="20000"/>
              </a:spcBef>
              <a:defRPr/>
            </a:pPr>
            <a:endParaRPr lang="en-US" sz="4000">
              <a:ea typeface="Times New Roman" pitchFamily="18" charset="0"/>
              <a:cs typeface="Times New Roman" pitchFamily="18" charset="0"/>
            </a:endParaRPr>
          </a:p>
          <a:p>
            <a:pPr marL="342900" indent="-342900">
              <a:lnSpc>
                <a:spcPct val="85000"/>
              </a:lnSpc>
              <a:spcBef>
                <a:spcPct val="20000"/>
              </a:spcBef>
              <a:defRPr/>
            </a:pPr>
            <a:endParaRPr lang="en-US" sz="2800" b="0">
              <a:solidFill>
                <a:schemeClr val="accent1"/>
              </a:solidFill>
              <a:effectLst>
                <a:outerShdw blurRad="38100" dist="38100" dir="2700000" algn="tl">
                  <a:srgbClr val="000000"/>
                </a:outerShdw>
              </a:effectLst>
              <a:latin typeface="Arial" charset="0"/>
              <a:ea typeface="Times New Roman" pitchFamily="18" charset="0"/>
              <a:cs typeface="Times New Roman" pitchFamily="18" charset="0"/>
            </a:endParaRPr>
          </a:p>
          <a:p>
            <a:pPr marL="342900" indent="-342900" algn="ctr">
              <a:spcBef>
                <a:spcPct val="20000"/>
              </a:spcBef>
              <a:defRPr/>
            </a:pPr>
            <a:r>
              <a:rPr lang="en-US" sz="2400" b="0">
                <a:solidFill>
                  <a:srgbClr val="FF9900"/>
                </a:solidFill>
                <a:latin typeface="Comic Sans MS" pitchFamily="66" charset="0"/>
                <a:cs typeface="+mn-cs"/>
              </a:rPr>
              <a:t> </a:t>
            </a:r>
          </a:p>
        </p:txBody>
      </p:sp>
      <p:sp>
        <p:nvSpPr>
          <p:cNvPr id="15363" name="Rectangle 3"/>
          <p:cNvSpPr>
            <a:spLocks noChangeArrowheads="1"/>
          </p:cNvSpPr>
          <p:nvPr/>
        </p:nvSpPr>
        <p:spPr bwMode="auto">
          <a:xfrm>
            <a:off x="4953000" y="685800"/>
            <a:ext cx="3581400" cy="5486400"/>
          </a:xfrm>
          <a:prstGeom prst="rect">
            <a:avLst/>
          </a:prstGeom>
          <a:noFill/>
          <a:ln w="9525">
            <a:noFill/>
            <a:miter lim="800000"/>
            <a:headEnd/>
            <a:tailEnd/>
          </a:ln>
          <a:effectLst/>
        </p:spPr>
        <p:txBody>
          <a:bodyPr/>
          <a:lstStyle/>
          <a:p>
            <a:pPr marL="342900" indent="-342900" algn="ctr">
              <a:spcBef>
                <a:spcPct val="20000"/>
              </a:spcBef>
              <a:defRPr/>
            </a:pPr>
            <a:r>
              <a:rPr lang="en-US" sz="2400" b="0" i="1">
                <a:solidFill>
                  <a:srgbClr val="FF9900"/>
                </a:solidFill>
                <a:latin typeface="Arial" charset="0"/>
                <a:cs typeface="+mn-cs"/>
              </a:rPr>
              <a:t> </a:t>
            </a:r>
            <a:endParaRPr lang="en-US" sz="2400">
              <a:solidFill>
                <a:srgbClr val="CC6600"/>
              </a:solidFill>
              <a:effectLst>
                <a:outerShdw blurRad="38100" dist="38100" dir="2700000" algn="tl">
                  <a:srgbClr val="000000"/>
                </a:outerShdw>
              </a:effectLst>
              <a:latin typeface="Comic Sans MS" pitchFamily="66" charset="0"/>
              <a:cs typeface="+mn-cs"/>
            </a:endParaRPr>
          </a:p>
        </p:txBody>
      </p:sp>
      <p:pic>
        <p:nvPicPr>
          <p:cNvPr id="15364" name="Picture 4" descr="Porquelasdiferencias4 A"/>
          <p:cNvPicPr>
            <a:picLocks noChangeAspect="1" noChangeArrowheads="1"/>
          </p:cNvPicPr>
          <p:nvPr/>
        </p:nvPicPr>
        <p:blipFill>
          <a:blip r:embed="rId2"/>
          <a:srcRect/>
          <a:stretch>
            <a:fillRect/>
          </a:stretch>
        </p:blipFill>
        <p:spPr bwMode="auto">
          <a:xfrm>
            <a:off x="5486400" y="914400"/>
            <a:ext cx="3376613" cy="4572000"/>
          </a:xfrm>
          <a:prstGeom prst="rect">
            <a:avLst/>
          </a:prstGeom>
          <a:noFill/>
          <a:ln w="9525">
            <a:noFill/>
            <a:miter lim="800000"/>
            <a:headEnd/>
            <a:tailEnd/>
          </a:ln>
        </p:spPr>
      </p:pic>
      <p:sp>
        <p:nvSpPr>
          <p:cNvPr id="15365" name="Text Box 5"/>
          <p:cNvSpPr txBox="1">
            <a:spLocks noChangeArrowheads="1"/>
          </p:cNvSpPr>
          <p:nvPr/>
        </p:nvSpPr>
        <p:spPr bwMode="auto">
          <a:xfrm>
            <a:off x="5486400" y="3200400"/>
            <a:ext cx="3219450" cy="1431925"/>
          </a:xfrm>
          <a:prstGeom prst="rect">
            <a:avLst/>
          </a:prstGeom>
          <a:noFill/>
          <a:ln w="9525">
            <a:noFill/>
            <a:miter lim="800000"/>
            <a:headEnd/>
            <a:tailEnd/>
          </a:ln>
          <a:effectLst/>
        </p:spPr>
        <p:txBody>
          <a:bodyPr>
            <a:spAutoFit/>
          </a:bodyPr>
          <a:lstStyle/>
          <a:p>
            <a:pPr algn="r">
              <a:defRPr/>
            </a:pPr>
            <a:r>
              <a:rPr lang="en-US" sz="1800">
                <a:effectLst>
                  <a:outerShdw blurRad="38100" dist="38100" dir="2700000" algn="tl">
                    <a:srgbClr val="000000"/>
                  </a:outerShdw>
                </a:effectLst>
                <a:ea typeface="ＭＳ Ｐゴシック" charset="-128"/>
                <a:cs typeface="+mn-cs"/>
              </a:rPr>
              <a:t>      This is the result of</a:t>
            </a:r>
            <a:r>
              <a:rPr lang="en-US" sz="4400">
                <a:effectLst>
                  <a:outerShdw blurRad="38100" dist="38100" dir="2700000" algn="tl">
                    <a:srgbClr val="000000"/>
                  </a:outerShdw>
                </a:effectLst>
                <a:ea typeface="ＭＳ Ｐゴシック" charset="-128"/>
                <a:cs typeface="+mn-cs"/>
              </a:rPr>
              <a:t> </a:t>
            </a:r>
          </a:p>
          <a:p>
            <a:pPr algn="r">
              <a:defRPr/>
            </a:pPr>
            <a:r>
              <a:rPr lang="en-US" sz="4400">
                <a:effectLst>
                  <a:outerShdw blurRad="38100" dist="38100" dir="2700000" algn="tl">
                    <a:srgbClr val="000000"/>
                  </a:outerShdw>
                </a:effectLst>
                <a:ea typeface="ＭＳ Ｐゴシック" charset="-128"/>
                <a:cs typeface="+mn-cs"/>
              </a:rPr>
              <a:t>Scarcity</a:t>
            </a:r>
          </a:p>
        </p:txBody>
      </p:sp>
    </p:spTree>
  </p:cSld>
  <p:clrMapOvr>
    <a:masterClrMapping/>
  </p:clrMapOvr>
  <p:transition advClick="0" advTm="157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p:cTn id="13" dur="500" fill="hold"/>
                                        <p:tgtEl>
                                          <p:spTgt spid="15364"/>
                                        </p:tgtEl>
                                        <p:attrNameLst>
                                          <p:attrName>ppt_w</p:attrName>
                                        </p:attrNameLst>
                                      </p:cBhvr>
                                      <p:tavLst>
                                        <p:tav tm="0">
                                          <p:val>
                                            <p:fltVal val="0"/>
                                          </p:val>
                                        </p:tav>
                                        <p:tav tm="100000">
                                          <p:val>
                                            <p:strVal val="#ppt_w"/>
                                          </p:val>
                                        </p:tav>
                                      </p:tavLst>
                                    </p:anim>
                                    <p:anim calcmode="lin" valueType="num">
                                      <p:cBhvr>
                                        <p:cTn id="14" dur="500" fill="hold"/>
                                        <p:tgtEl>
                                          <p:spTgt spid="1536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p:cTn id="19" dur="500" fill="hold"/>
                                        <p:tgtEl>
                                          <p:spTgt spid="15365"/>
                                        </p:tgtEl>
                                        <p:attrNameLst>
                                          <p:attrName>ppt_w</p:attrName>
                                        </p:attrNameLst>
                                      </p:cBhvr>
                                      <p:tavLst>
                                        <p:tav tm="0">
                                          <p:val>
                                            <p:fltVal val="0"/>
                                          </p:val>
                                        </p:tav>
                                        <p:tav tm="100000">
                                          <p:val>
                                            <p:strVal val="#ppt_w"/>
                                          </p:val>
                                        </p:tav>
                                      </p:tavLst>
                                    </p:anim>
                                    <p:anim calcmode="lin" valueType="num">
                                      <p:cBhvr>
                                        <p:cTn id="20" dur="500" fill="hold"/>
                                        <p:tgtEl>
                                          <p:spTgt spid="1536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5363"/>
                                        </p:tgtEl>
                                        <p:attrNameLst>
                                          <p:attrName>style.visibility</p:attrName>
                                        </p:attrNameLst>
                                      </p:cBhvr>
                                      <p:to>
                                        <p:strVal val="visible"/>
                                      </p:to>
                                    </p:set>
                                    <p:anim calcmode="lin" valueType="num">
                                      <p:cBhvr>
                                        <p:cTn id="25" dur="500" fill="hold"/>
                                        <p:tgtEl>
                                          <p:spTgt spid="15363"/>
                                        </p:tgtEl>
                                        <p:attrNameLst>
                                          <p:attrName>ppt_w</p:attrName>
                                        </p:attrNameLst>
                                      </p:cBhvr>
                                      <p:tavLst>
                                        <p:tav tm="0">
                                          <p:val>
                                            <p:fltVal val="0"/>
                                          </p:val>
                                        </p:tav>
                                        <p:tav tm="100000">
                                          <p:val>
                                            <p:strVal val="#ppt_w"/>
                                          </p:val>
                                        </p:tav>
                                      </p:tavLst>
                                    </p:anim>
                                    <p:anim calcmode="lin" valueType="num">
                                      <p:cBhvr>
                                        <p:cTn id="26" dur="500" fill="hold"/>
                                        <p:tgtEl>
                                          <p:spTgt spid="153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autoUpdateAnimBg="0"/>
      <p:bldP spid="1536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09600" y="0"/>
            <a:ext cx="7924800" cy="1600200"/>
          </a:xfrm>
          <a:prstGeom prst="rect">
            <a:avLst/>
          </a:prstGeom>
          <a:noFill/>
          <a:ln w="9525">
            <a:noFill/>
            <a:miter lim="800000"/>
            <a:headEnd/>
            <a:tailEnd/>
          </a:ln>
          <a:effectLst/>
        </p:spPr>
        <p:txBody>
          <a:bodyPr/>
          <a:lstStyle/>
          <a:p>
            <a:pPr marL="342900" indent="-342900" algn="ctr">
              <a:spcBef>
                <a:spcPct val="20000"/>
              </a:spcBef>
              <a:defRPr/>
            </a:pPr>
            <a:r>
              <a:rPr lang="en-US" sz="4400" b="0">
                <a:effectLst>
                  <a:outerShdw blurRad="38100" dist="38100" dir="2700000" algn="tl">
                    <a:srgbClr val="000000"/>
                  </a:outerShdw>
                </a:effectLst>
                <a:cs typeface="+mn-cs"/>
              </a:rPr>
              <a:t>COMPETITION</a:t>
            </a:r>
          </a:p>
          <a:p>
            <a:pPr marL="342900" indent="-342900" algn="ctr">
              <a:spcBef>
                <a:spcPct val="20000"/>
              </a:spcBef>
              <a:defRPr/>
            </a:pPr>
            <a:endParaRPr lang="en-US" sz="4400" b="0">
              <a:effectLst>
                <a:outerShdw blurRad="38100" dist="38100" dir="2700000" algn="tl">
                  <a:srgbClr val="000000"/>
                </a:outerShdw>
              </a:effectLst>
              <a:cs typeface="+mn-cs"/>
            </a:endParaRPr>
          </a:p>
          <a:p>
            <a:pPr marL="342900" indent="-342900" algn="ctr">
              <a:spcBef>
                <a:spcPct val="20000"/>
              </a:spcBef>
              <a:defRPr/>
            </a:pPr>
            <a:r>
              <a:rPr lang="en-US">
                <a:effectLst>
                  <a:outerShdw blurRad="38100" dist="38100" dir="2700000" algn="tl">
                    <a:srgbClr val="000000"/>
                  </a:outerShdw>
                </a:effectLst>
                <a:cs typeface="+mn-cs"/>
              </a:rPr>
              <a:t>STIMULATES     ANTAGONISM SEPARATION</a:t>
            </a:r>
            <a:endParaRPr lang="en-US" sz="2800" b="0">
              <a:effectLst>
                <a:outerShdw blurRad="38100" dist="38100" dir="2700000" algn="tl">
                  <a:srgbClr val="000000"/>
                </a:outerShdw>
              </a:effectLst>
              <a:cs typeface="+mn-cs"/>
            </a:endParaRPr>
          </a:p>
          <a:p>
            <a:pPr marL="342900" indent="-342900" algn="ctr">
              <a:spcBef>
                <a:spcPct val="20000"/>
              </a:spcBef>
              <a:defRPr/>
            </a:pPr>
            <a:r>
              <a:rPr lang="en-US" sz="2800" b="0">
                <a:effectLst>
                  <a:outerShdw blurRad="38100" dist="38100" dir="2700000" algn="tl">
                    <a:srgbClr val="000000"/>
                  </a:outerShdw>
                </a:effectLst>
                <a:cs typeface="+mn-cs"/>
              </a:rPr>
              <a:t>ALWAYS WILl  BE  A  LOSER.</a:t>
            </a:r>
          </a:p>
          <a:p>
            <a:pPr marL="342900" indent="-342900" algn="ctr">
              <a:spcBef>
                <a:spcPct val="20000"/>
              </a:spcBef>
              <a:defRPr/>
            </a:pPr>
            <a:endParaRPr lang="en-US" sz="2400">
              <a:effectLst>
                <a:outerShdw blurRad="38100" dist="38100" dir="2700000" algn="tl">
                  <a:srgbClr val="000000"/>
                </a:outerShdw>
              </a:effectLst>
              <a:cs typeface="+mn-cs"/>
            </a:endParaRPr>
          </a:p>
        </p:txBody>
      </p:sp>
      <p:pic>
        <p:nvPicPr>
          <p:cNvPr id="16387" name="Picture 3" descr="dogs_fighting_over_bone"/>
          <p:cNvPicPr>
            <a:picLocks noChangeAspect="1" noChangeArrowheads="1"/>
          </p:cNvPicPr>
          <p:nvPr/>
        </p:nvPicPr>
        <p:blipFill>
          <a:blip r:embed="rId2"/>
          <a:srcRect/>
          <a:stretch>
            <a:fillRect/>
          </a:stretch>
        </p:blipFill>
        <p:spPr bwMode="auto">
          <a:xfrm>
            <a:off x="1524000" y="3581400"/>
            <a:ext cx="6096000" cy="1828800"/>
          </a:xfrm>
          <a:prstGeom prst="rect">
            <a:avLst/>
          </a:prstGeom>
          <a:noFill/>
          <a:ln w="9525">
            <a:noFill/>
            <a:miter lim="800000"/>
            <a:headEnd/>
            <a:tailEnd/>
          </a:ln>
        </p:spPr>
      </p:pic>
      <p:sp>
        <p:nvSpPr>
          <p:cNvPr id="16389" name="Text Box 5"/>
          <p:cNvSpPr txBox="1">
            <a:spLocks noChangeArrowheads="1"/>
          </p:cNvSpPr>
          <p:nvPr/>
        </p:nvSpPr>
        <p:spPr bwMode="auto">
          <a:xfrm>
            <a:off x="3200400" y="4800600"/>
            <a:ext cx="3886200" cy="701675"/>
          </a:xfrm>
          <a:prstGeom prst="rect">
            <a:avLst/>
          </a:prstGeom>
          <a:noFill/>
          <a:ln w="9525">
            <a:noFill/>
            <a:miter lim="800000"/>
            <a:headEnd/>
            <a:tailEnd/>
          </a:ln>
          <a:effectLst/>
        </p:spPr>
        <p:txBody>
          <a:bodyPr>
            <a:spAutoFit/>
          </a:bodyPr>
          <a:lstStyle/>
          <a:p>
            <a:pPr>
              <a:defRPr/>
            </a:pPr>
            <a:r>
              <a:rPr lang="en-US" sz="4000">
                <a:effectLst>
                  <a:outerShdw blurRad="38100" dist="38100" dir="2700000" algn="tl">
                    <a:srgbClr val="000000"/>
                  </a:outerShdw>
                </a:effectLst>
                <a:ea typeface="ＭＳ Ｐゴシック"/>
                <a:cs typeface="ＭＳ Ｐゴシック"/>
              </a:rPr>
              <a:t>competition</a:t>
            </a:r>
          </a:p>
        </p:txBody>
      </p:sp>
    </p:spTree>
  </p:cSld>
  <p:clrMapOvr>
    <a:masterClrMapping/>
  </p:clrMapOvr>
  <p:transition advClick="0" advTm="16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nodeType="click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p:cTn id="13" dur="500" fill="hold"/>
                                        <p:tgtEl>
                                          <p:spTgt spid="16387"/>
                                        </p:tgtEl>
                                        <p:attrNameLst>
                                          <p:attrName>ppt_w</p:attrName>
                                        </p:attrNameLst>
                                      </p:cBhvr>
                                      <p:tavLst>
                                        <p:tav tm="0">
                                          <p:val>
                                            <p:fltVal val="0"/>
                                          </p:val>
                                        </p:tav>
                                        <p:tav tm="100000">
                                          <p:val>
                                            <p:strVal val="#ppt_w"/>
                                          </p:val>
                                        </p:tav>
                                      </p:tavLst>
                                    </p:anim>
                                    <p:anim calcmode="lin" valueType="num">
                                      <p:cBhvr>
                                        <p:cTn id="14" dur="500" fill="hold"/>
                                        <p:tgtEl>
                                          <p:spTgt spid="16387"/>
                                        </p:tgtEl>
                                        <p:attrNameLst>
                                          <p:attrName>ppt_h</p:attrName>
                                        </p:attrNameLst>
                                      </p:cBhvr>
                                      <p:tavLst>
                                        <p:tav tm="0">
                                          <p:val>
                                            <p:fltVal val="0"/>
                                          </p:val>
                                        </p:tav>
                                        <p:tav tm="100000">
                                          <p:val>
                                            <p:strVal val="#ppt_h"/>
                                          </p:val>
                                        </p:tav>
                                      </p:tavLst>
                                    </p:anim>
                                    <p:anim calcmode="lin" valueType="num">
                                      <p:cBhvr>
                                        <p:cTn id="15" dur="500" fill="hold"/>
                                        <p:tgtEl>
                                          <p:spTgt spid="16387"/>
                                        </p:tgtEl>
                                        <p:attrNameLst>
                                          <p:attrName>ppt_x</p:attrName>
                                        </p:attrNameLst>
                                      </p:cBhvr>
                                      <p:tavLst>
                                        <p:tav tm="0">
                                          <p:val>
                                            <p:fltVal val="0.5"/>
                                          </p:val>
                                        </p:tav>
                                        <p:tav tm="100000">
                                          <p:val>
                                            <p:strVal val="#ppt_x"/>
                                          </p:val>
                                        </p:tav>
                                      </p:tavLst>
                                    </p:anim>
                                    <p:anim calcmode="lin" valueType="num">
                                      <p:cBhvr>
                                        <p:cTn id="16" dur="500" fill="hold"/>
                                        <p:tgtEl>
                                          <p:spTgt spid="16387"/>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6389"/>
                                        </p:tgtEl>
                                        <p:attrNameLst>
                                          <p:attrName>style.visibility</p:attrName>
                                        </p:attrNameLst>
                                      </p:cBhvr>
                                      <p:to>
                                        <p:strVal val="visible"/>
                                      </p:to>
                                    </p:set>
                                    <p:anim calcmode="lin" valueType="num">
                                      <p:cBhvr>
                                        <p:cTn id="21" dur="500" fill="hold"/>
                                        <p:tgtEl>
                                          <p:spTgt spid="16389"/>
                                        </p:tgtEl>
                                        <p:attrNameLst>
                                          <p:attrName>ppt_w</p:attrName>
                                        </p:attrNameLst>
                                      </p:cBhvr>
                                      <p:tavLst>
                                        <p:tav tm="0">
                                          <p:val>
                                            <p:fltVal val="0"/>
                                          </p:val>
                                        </p:tav>
                                        <p:tav tm="100000">
                                          <p:val>
                                            <p:strVal val="#ppt_w"/>
                                          </p:val>
                                        </p:tav>
                                      </p:tavLst>
                                    </p:anim>
                                    <p:anim calcmode="lin" valueType="num">
                                      <p:cBhvr>
                                        <p:cTn id="22" dur="500" fill="hold"/>
                                        <p:tgtEl>
                                          <p:spTgt spid="163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609600"/>
            <a:ext cx="4572000" cy="5410200"/>
          </a:xfrm>
          <a:prstGeom prst="rect">
            <a:avLst/>
          </a:prstGeom>
          <a:noFill/>
          <a:ln w="9525">
            <a:noFill/>
            <a:miter lim="800000"/>
            <a:headEnd/>
            <a:tailEnd/>
          </a:ln>
          <a:effectLst/>
        </p:spPr>
        <p:txBody>
          <a:bodyPr/>
          <a:lstStyle/>
          <a:p>
            <a:pPr marL="342900" indent="-342900" algn="ctr">
              <a:spcBef>
                <a:spcPct val="50000"/>
              </a:spcBef>
              <a:defRPr/>
            </a:pPr>
            <a:r>
              <a:rPr lang="en-US" sz="3200" b="0">
                <a:effectLst>
                  <a:outerShdw blurRad="38100" dist="38100" dir="2700000" algn="tl">
                    <a:srgbClr val="000000"/>
                  </a:outerShdw>
                </a:effectLst>
                <a:cs typeface="+mn-cs"/>
              </a:rPr>
              <a:t>    ECONOMIC</a:t>
            </a:r>
            <a:r>
              <a:rPr lang="en-US" sz="4400" b="0">
                <a:effectLst>
                  <a:outerShdw blurRad="38100" dist="38100" dir="2700000" algn="tl">
                    <a:srgbClr val="000000"/>
                  </a:outerShdw>
                </a:effectLst>
                <a:cs typeface="+mn-cs"/>
              </a:rPr>
              <a:t> INCENTIVES</a:t>
            </a:r>
          </a:p>
          <a:p>
            <a:pPr marL="342900" indent="-342900" algn="ctr">
              <a:spcBef>
                <a:spcPct val="50000"/>
              </a:spcBef>
              <a:defRPr/>
            </a:pPr>
            <a:endParaRPr lang="en-US" sz="1200" b="0">
              <a:effectLst>
                <a:outerShdw blurRad="38100" dist="38100" dir="2700000" algn="tl">
                  <a:srgbClr val="000000"/>
                </a:outerShdw>
              </a:effectLst>
              <a:cs typeface="+mn-cs"/>
            </a:endParaRPr>
          </a:p>
          <a:p>
            <a:pPr marL="342900" indent="-342900" algn="ctr">
              <a:spcBef>
                <a:spcPct val="50000"/>
              </a:spcBef>
              <a:defRPr/>
            </a:pPr>
            <a:endParaRPr lang="en-US" sz="1200" b="0">
              <a:effectLst>
                <a:outerShdw blurRad="38100" dist="38100" dir="2700000" algn="tl">
                  <a:srgbClr val="000000"/>
                </a:outerShdw>
              </a:effectLst>
              <a:cs typeface="+mn-cs"/>
            </a:endParaRPr>
          </a:p>
          <a:p>
            <a:pPr marL="342900" indent="-342900" algn="ctr">
              <a:spcBef>
                <a:spcPct val="50000"/>
              </a:spcBef>
              <a:defRPr/>
            </a:pPr>
            <a:r>
              <a:rPr lang="en-US" sz="2800">
                <a:effectLst>
                  <a:outerShdw blurRad="38100" dist="38100" dir="2700000" algn="tl">
                    <a:srgbClr val="000000"/>
                  </a:outerShdw>
                </a:effectLst>
                <a:cs typeface="Times New Roman" pitchFamily="18" charset="0"/>
              </a:rPr>
              <a:t>STIMULATE SELFISHNESS AND   GREED  </a:t>
            </a:r>
          </a:p>
          <a:p>
            <a:pPr marL="342900" indent="-342900" algn="ctr">
              <a:spcBef>
                <a:spcPct val="50000"/>
              </a:spcBef>
              <a:defRPr/>
            </a:pPr>
            <a:r>
              <a:rPr lang="en-US" sz="2800">
                <a:effectLst>
                  <a:outerShdw blurRad="38100" dist="38100" dir="2700000" algn="tl">
                    <a:srgbClr val="000000"/>
                  </a:outerShdw>
                </a:effectLst>
                <a:cs typeface="Times New Roman" pitchFamily="18" charset="0"/>
              </a:rPr>
              <a:t> DESTROYS SELF RESPECT AND SENSE OF RESPONSIBILITY</a:t>
            </a:r>
          </a:p>
          <a:p>
            <a:pPr marL="342900" indent="-342900" algn="ctr">
              <a:spcBef>
                <a:spcPct val="50000"/>
              </a:spcBef>
              <a:defRPr/>
            </a:pPr>
            <a:endParaRPr lang="en-US" sz="2800">
              <a:effectLst>
                <a:outerShdw blurRad="38100" dist="38100" dir="2700000" algn="tl">
                  <a:srgbClr val="000000"/>
                </a:outerShdw>
              </a:effectLst>
              <a:cs typeface="Times New Roman" pitchFamily="18" charset="0"/>
            </a:endParaRPr>
          </a:p>
          <a:p>
            <a:pPr marL="342900" indent="-342900" algn="ctr">
              <a:spcBef>
                <a:spcPct val="50000"/>
              </a:spcBef>
              <a:defRPr/>
            </a:pPr>
            <a:endParaRPr lang="en-US" sz="2800">
              <a:effectLst>
                <a:outerShdw blurRad="38100" dist="38100" dir="2700000" algn="tl">
                  <a:srgbClr val="000000"/>
                </a:outerShdw>
              </a:effectLst>
              <a:cs typeface="Times New Roman" pitchFamily="18" charset="0"/>
            </a:endParaRPr>
          </a:p>
          <a:p>
            <a:pPr marL="342900" indent="-342900" algn="ctr">
              <a:spcBef>
                <a:spcPct val="50000"/>
              </a:spcBef>
              <a:defRPr/>
            </a:pPr>
            <a:endParaRPr lang="en-US" sz="2800">
              <a:effectLst>
                <a:outerShdw blurRad="38100" dist="38100" dir="2700000" algn="tl">
                  <a:srgbClr val="000000"/>
                </a:outerShdw>
              </a:effectLst>
              <a:cs typeface="Times New Roman" pitchFamily="18" charset="0"/>
            </a:endParaRPr>
          </a:p>
          <a:p>
            <a:pPr marL="342900" indent="-342900" algn="ctr">
              <a:spcBef>
                <a:spcPct val="20000"/>
              </a:spcBef>
              <a:defRPr/>
            </a:pPr>
            <a:r>
              <a:rPr lang="en-US" sz="2400" b="0">
                <a:solidFill>
                  <a:srgbClr val="CC6600"/>
                </a:solidFill>
                <a:latin typeface="Comic Sans MS" pitchFamily="66" charset="0"/>
                <a:cs typeface="Times New Roman" pitchFamily="18" charset="0"/>
              </a:rPr>
              <a:t>	</a:t>
            </a:r>
          </a:p>
        </p:txBody>
      </p:sp>
      <p:pic>
        <p:nvPicPr>
          <p:cNvPr id="17411" name="Picture 3" descr="burro_zanahoria"/>
          <p:cNvPicPr>
            <a:picLocks noChangeAspect="1" noChangeArrowheads="1"/>
          </p:cNvPicPr>
          <p:nvPr/>
        </p:nvPicPr>
        <p:blipFill>
          <a:blip r:embed="rId2"/>
          <a:srcRect/>
          <a:stretch>
            <a:fillRect/>
          </a:stretch>
        </p:blipFill>
        <p:spPr bwMode="auto">
          <a:xfrm>
            <a:off x="5410200" y="2667000"/>
            <a:ext cx="3276600" cy="3124200"/>
          </a:xfrm>
          <a:prstGeom prst="rect">
            <a:avLst/>
          </a:prstGeom>
          <a:noFill/>
          <a:ln w="9525">
            <a:noFill/>
            <a:miter lim="800000"/>
            <a:headEnd/>
            <a:tailEnd/>
          </a:ln>
        </p:spPr>
      </p:pic>
      <p:sp>
        <p:nvSpPr>
          <p:cNvPr id="17412" name="Rectangle 4"/>
          <p:cNvSpPr>
            <a:spLocks noChangeArrowheads="1"/>
          </p:cNvSpPr>
          <p:nvPr/>
        </p:nvSpPr>
        <p:spPr bwMode="auto">
          <a:xfrm>
            <a:off x="5334000" y="4572000"/>
            <a:ext cx="3563938" cy="701675"/>
          </a:xfrm>
          <a:prstGeom prst="rect">
            <a:avLst/>
          </a:prstGeom>
          <a:noFill/>
          <a:ln w="9525">
            <a:noFill/>
            <a:miter lim="800000"/>
            <a:headEnd/>
            <a:tailEnd/>
          </a:ln>
          <a:effectLst/>
        </p:spPr>
        <p:txBody>
          <a:bodyPr>
            <a:spAutoFit/>
          </a:bodyPr>
          <a:lstStyle/>
          <a:p>
            <a:pPr algn="ctr">
              <a:defRPr/>
            </a:pPr>
            <a:r>
              <a:rPr lang="en-US" sz="4000">
                <a:solidFill>
                  <a:schemeClr val="bg2"/>
                </a:solidFill>
                <a:effectLst>
                  <a:outerShdw blurRad="38100" dist="38100" dir="2700000" algn="tl">
                    <a:srgbClr val="000000"/>
                  </a:outerShdw>
                </a:effectLst>
                <a:ea typeface="ＭＳ Ｐゴシック"/>
                <a:cs typeface="ＭＳ Ｐゴシック"/>
              </a:rPr>
              <a:t>incentives</a:t>
            </a:r>
          </a:p>
        </p:txBody>
      </p:sp>
    </p:spTree>
  </p:cSld>
  <p:clrMapOvr>
    <a:masterClrMapping/>
  </p:clrMapOvr>
  <p:transition advClick="0" advTm="203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1000"/>
                                  </p:stCondLst>
                                  <p:childTnLst>
                                    <p:set>
                                      <p:cBhvr>
                                        <p:cTn id="11" dur="1" fill="hold">
                                          <p:stCondLst>
                                            <p:cond delay="0"/>
                                          </p:stCondLst>
                                        </p:cTn>
                                        <p:tgtEl>
                                          <p:spTgt spid="17411"/>
                                        </p:tgtEl>
                                        <p:attrNameLst>
                                          <p:attrName>style.visibility</p:attrName>
                                        </p:attrNameLst>
                                      </p:cBhvr>
                                      <p:to>
                                        <p:strVal val="visible"/>
                                      </p:to>
                                    </p:set>
                                    <p:anim calcmode="lin" valueType="num">
                                      <p:cBhvr>
                                        <p:cTn id="12" dur="500" fill="hold"/>
                                        <p:tgtEl>
                                          <p:spTgt spid="17411"/>
                                        </p:tgtEl>
                                        <p:attrNameLst>
                                          <p:attrName>ppt_w</p:attrName>
                                        </p:attrNameLst>
                                      </p:cBhvr>
                                      <p:tavLst>
                                        <p:tav tm="0">
                                          <p:val>
                                            <p:fltVal val="0"/>
                                          </p:val>
                                        </p:tav>
                                        <p:tav tm="100000">
                                          <p:val>
                                            <p:strVal val="#ppt_w"/>
                                          </p:val>
                                        </p:tav>
                                      </p:tavLst>
                                    </p:anim>
                                    <p:anim calcmode="lin" valueType="num">
                                      <p:cBhvr>
                                        <p:cTn id="13" dur="500" fill="hold"/>
                                        <p:tgtEl>
                                          <p:spTgt spid="1741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7412"/>
                                        </p:tgtEl>
                                        <p:attrNameLst>
                                          <p:attrName>style.visibility</p:attrName>
                                        </p:attrNameLst>
                                      </p:cBhvr>
                                      <p:to>
                                        <p:strVal val="visible"/>
                                      </p:to>
                                    </p:set>
                                    <p:anim calcmode="lin" valueType="num">
                                      <p:cBhvr>
                                        <p:cTn id="18" dur="500" fill="hold"/>
                                        <p:tgtEl>
                                          <p:spTgt spid="17412"/>
                                        </p:tgtEl>
                                        <p:attrNameLst>
                                          <p:attrName>ppt_w</p:attrName>
                                        </p:attrNameLst>
                                      </p:cBhvr>
                                      <p:tavLst>
                                        <p:tav tm="0">
                                          <p:val>
                                            <p:fltVal val="0"/>
                                          </p:val>
                                        </p:tav>
                                        <p:tav tm="100000">
                                          <p:val>
                                            <p:strVal val="#ppt_w"/>
                                          </p:val>
                                        </p:tav>
                                      </p:tavLst>
                                    </p:anim>
                                    <p:anim calcmode="lin" valueType="num">
                                      <p:cBhvr>
                                        <p:cTn id="19" dur="500" fill="hold"/>
                                        <p:tgtEl>
                                          <p:spTgt spid="17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78" name="Slide Number Placeholder 2"/>
          <p:cNvSpPr txBox="1">
            <a:spLocks noGrp="1"/>
          </p:cNvSpPr>
          <p:nvPr/>
        </p:nvSpPr>
        <p:spPr>
          <a:xfrm>
            <a:off x="8401050" y="6170613"/>
            <a:ext cx="503238" cy="503237"/>
          </a:xfrm>
          <a:prstGeom prst="ellipse">
            <a:avLst/>
          </a:prstGeom>
          <a:noFill/>
          <a:ln w="19050">
            <a:solidFill>
              <a:srgbClr val="FFFFFF"/>
            </a:solidFill>
          </a:ln>
        </p:spPr>
        <p:txBody>
          <a:bodyPr lIns="9144" tIns="9144" rIns="9144" bIns="9144" anchor="ctr">
            <a:normAutofit/>
          </a:bodyPr>
          <a:lstStyle>
            <a:lvl1pPr eaLnBrk="0" hangingPunct="0">
              <a:defRPr sz="1600">
                <a:solidFill>
                  <a:srgbClr val="C927BD"/>
                </a:solidFill>
                <a:latin typeface="Arial" charset="0"/>
              </a:defRPr>
            </a:lvl1pPr>
            <a:lvl2pPr marL="742950" indent="-285750" eaLnBrk="0" hangingPunct="0">
              <a:defRPr sz="1600">
                <a:solidFill>
                  <a:srgbClr val="C927BD"/>
                </a:solidFill>
                <a:latin typeface="Arial" charset="0"/>
              </a:defRPr>
            </a:lvl2pPr>
            <a:lvl3pPr marL="1143000" indent="-228600" eaLnBrk="0" hangingPunct="0">
              <a:defRPr sz="1600">
                <a:solidFill>
                  <a:srgbClr val="C927BD"/>
                </a:solidFill>
                <a:latin typeface="Arial" charset="0"/>
              </a:defRPr>
            </a:lvl3pPr>
            <a:lvl4pPr marL="1600200" indent="-228600" eaLnBrk="0" hangingPunct="0">
              <a:defRPr sz="1600">
                <a:solidFill>
                  <a:srgbClr val="C927BD"/>
                </a:solidFill>
                <a:latin typeface="Arial" charset="0"/>
              </a:defRPr>
            </a:lvl4pPr>
            <a:lvl5pPr marL="2057400" indent="-228600" eaLnBrk="0" hangingPunct="0">
              <a:defRPr sz="1600">
                <a:solidFill>
                  <a:srgbClr val="C927BD"/>
                </a:solidFill>
                <a:latin typeface="Arial" charset="0"/>
              </a:defRPr>
            </a:lvl5pPr>
            <a:lvl6pPr marL="2514600" indent="-228600" eaLnBrk="0" fontAlgn="base" hangingPunct="0">
              <a:spcBef>
                <a:spcPct val="0"/>
              </a:spcBef>
              <a:spcAft>
                <a:spcPct val="0"/>
              </a:spcAft>
              <a:defRPr sz="1600">
                <a:solidFill>
                  <a:srgbClr val="C927BD"/>
                </a:solidFill>
                <a:latin typeface="Arial" charset="0"/>
              </a:defRPr>
            </a:lvl6pPr>
            <a:lvl7pPr marL="2971800" indent="-228600" eaLnBrk="0" fontAlgn="base" hangingPunct="0">
              <a:spcBef>
                <a:spcPct val="0"/>
              </a:spcBef>
              <a:spcAft>
                <a:spcPct val="0"/>
              </a:spcAft>
              <a:defRPr sz="1600">
                <a:solidFill>
                  <a:srgbClr val="C927BD"/>
                </a:solidFill>
                <a:latin typeface="Arial" charset="0"/>
              </a:defRPr>
            </a:lvl7pPr>
            <a:lvl8pPr marL="3429000" indent="-228600" eaLnBrk="0" fontAlgn="base" hangingPunct="0">
              <a:spcBef>
                <a:spcPct val="0"/>
              </a:spcBef>
              <a:spcAft>
                <a:spcPct val="0"/>
              </a:spcAft>
              <a:defRPr sz="1600">
                <a:solidFill>
                  <a:srgbClr val="C927BD"/>
                </a:solidFill>
                <a:latin typeface="Arial" charset="0"/>
              </a:defRPr>
            </a:lvl8pPr>
            <a:lvl9pPr marL="3886200" indent="-228600" eaLnBrk="0" fontAlgn="base" hangingPunct="0">
              <a:spcBef>
                <a:spcPct val="0"/>
              </a:spcBef>
              <a:spcAft>
                <a:spcPct val="0"/>
              </a:spcAft>
              <a:defRPr sz="1600">
                <a:solidFill>
                  <a:srgbClr val="C927BD"/>
                </a:solidFill>
                <a:latin typeface="Arial" charset="0"/>
              </a:defRPr>
            </a:lvl9pPr>
          </a:lstStyle>
          <a:p>
            <a:pPr algn="ctr" eaLnBrk="1" hangingPunct="1">
              <a:defRPr/>
            </a:pPr>
            <a:fld id="{F74AD54B-B8B2-457A-959C-229183AA81FE}" type="slidenum">
              <a:rPr lang="en-US" sz="1000" b="0" smtClean="0">
                <a:solidFill>
                  <a:schemeClr val="tx1"/>
                </a:solidFill>
                <a:effectLst>
                  <a:outerShdw blurRad="38100" dist="38100" dir="2700000" algn="tl">
                    <a:srgbClr val="000000">
                      <a:alpha val="43137"/>
                    </a:srgbClr>
                  </a:outerShdw>
                </a:effectLst>
                <a:cs typeface="+mn-cs"/>
              </a:rPr>
              <a:pPr algn="ctr" eaLnBrk="1" hangingPunct="1">
                <a:defRPr/>
              </a:pPr>
              <a:t>33</a:t>
            </a:fld>
            <a:endParaRPr lang="en-US" sz="1000" b="0">
              <a:solidFill>
                <a:schemeClr val="tx1"/>
              </a:solidFill>
              <a:effectLst>
                <a:outerShdw blurRad="38100" dist="38100" dir="2700000" algn="tl">
                  <a:srgbClr val="000000">
                    <a:alpha val="43137"/>
                  </a:srgbClr>
                </a:outerShdw>
              </a:effectLst>
              <a:cs typeface="+mn-cs"/>
            </a:endParaRPr>
          </a:p>
        </p:txBody>
      </p:sp>
      <p:sp>
        <p:nvSpPr>
          <p:cNvPr id="49158" name="Text Box 6"/>
          <p:cNvSpPr txBox="1">
            <a:spLocks noChangeArrowheads="1"/>
          </p:cNvSpPr>
          <p:nvPr/>
        </p:nvSpPr>
        <p:spPr bwMode="auto">
          <a:xfrm>
            <a:off x="2590800" y="304800"/>
            <a:ext cx="5638800" cy="701675"/>
          </a:xfrm>
          <a:prstGeom prst="rect">
            <a:avLst/>
          </a:prstGeom>
          <a:noFill/>
          <a:ln w="9525">
            <a:noFill/>
            <a:miter lim="800000"/>
            <a:headEnd/>
            <a:tailEnd/>
          </a:ln>
          <a:effectLst/>
        </p:spPr>
        <p:txBody>
          <a:bodyPr>
            <a:spAutoFit/>
          </a:bodyPr>
          <a:lstStyle/>
          <a:p>
            <a:pPr>
              <a:defRPr/>
            </a:pPr>
            <a:r>
              <a:rPr lang="en-US" sz="4000">
                <a:effectLst>
                  <a:outerShdw blurRad="38100" dist="38100" dir="2700000" algn="tl">
                    <a:srgbClr val="000000"/>
                  </a:outerShdw>
                </a:effectLst>
                <a:cs typeface="+mn-cs"/>
              </a:rPr>
              <a:t>FREE MARKET</a:t>
            </a:r>
            <a:r>
              <a:rPr lang="en-US" sz="4000">
                <a:cs typeface="+mn-cs"/>
              </a:rPr>
              <a:t> </a:t>
            </a:r>
          </a:p>
        </p:txBody>
      </p:sp>
      <p:sp>
        <p:nvSpPr>
          <p:cNvPr id="49159" name="Text Box 7"/>
          <p:cNvSpPr txBox="1">
            <a:spLocks noChangeArrowheads="1"/>
          </p:cNvSpPr>
          <p:nvPr/>
        </p:nvSpPr>
        <p:spPr bwMode="auto">
          <a:xfrm>
            <a:off x="1295400" y="1295400"/>
            <a:ext cx="7010400" cy="701675"/>
          </a:xfrm>
          <a:prstGeom prst="rect">
            <a:avLst/>
          </a:prstGeom>
          <a:noFill/>
          <a:ln w="9525">
            <a:noFill/>
            <a:miter lim="800000"/>
            <a:headEnd/>
            <a:tailEnd/>
          </a:ln>
          <a:effectLst/>
        </p:spPr>
        <p:txBody>
          <a:bodyPr wrap="none">
            <a:spAutoFit/>
          </a:bodyPr>
          <a:lstStyle/>
          <a:p>
            <a:pPr>
              <a:defRPr/>
            </a:pPr>
            <a:r>
              <a:rPr lang="en-US" sz="4000">
                <a:effectLst>
                  <a:outerShdw blurRad="38100" dist="38100" dir="2700000" algn="tl">
                    <a:srgbClr val="000000"/>
                  </a:outerShdw>
                </a:effectLst>
                <a:latin typeface="Arial" charset="0"/>
                <a:cs typeface="+mn-cs"/>
              </a:rPr>
              <a:t>UNDERMINES ABUNDANCE</a:t>
            </a:r>
          </a:p>
        </p:txBody>
      </p:sp>
      <p:pic>
        <p:nvPicPr>
          <p:cNvPr id="70663" name="Picture 7" descr="5783pbx1_1"/>
          <p:cNvPicPr>
            <a:picLocks noChangeAspect="1" noChangeArrowheads="1"/>
          </p:cNvPicPr>
          <p:nvPr/>
        </p:nvPicPr>
        <p:blipFill>
          <a:blip r:embed="rId2"/>
          <a:srcRect/>
          <a:stretch>
            <a:fillRect/>
          </a:stretch>
        </p:blipFill>
        <p:spPr bwMode="auto">
          <a:xfrm>
            <a:off x="5867400" y="2438400"/>
            <a:ext cx="2820988" cy="3352800"/>
          </a:xfrm>
          <a:prstGeom prst="rect">
            <a:avLst/>
          </a:prstGeom>
          <a:noFill/>
          <a:ln w="9525">
            <a:noFill/>
            <a:miter lim="800000"/>
            <a:headEnd/>
            <a:tailEnd/>
          </a:ln>
        </p:spPr>
      </p:pic>
      <p:sp>
        <p:nvSpPr>
          <p:cNvPr id="70664" name="Text Box 8"/>
          <p:cNvSpPr txBox="1">
            <a:spLocks noChangeArrowheads="1"/>
          </p:cNvSpPr>
          <p:nvPr/>
        </p:nvSpPr>
        <p:spPr bwMode="auto">
          <a:xfrm>
            <a:off x="914400" y="2362200"/>
            <a:ext cx="4572000" cy="3995738"/>
          </a:xfrm>
          <a:prstGeom prst="rect">
            <a:avLst/>
          </a:prstGeom>
          <a:noFill/>
          <a:ln w="9525">
            <a:noFill/>
            <a:miter lim="800000"/>
            <a:headEnd/>
            <a:tailEnd/>
          </a:ln>
          <a:effectLst/>
        </p:spPr>
        <p:txBody>
          <a:bodyPr>
            <a:spAutoFit/>
          </a:bodyPr>
          <a:lstStyle/>
          <a:p>
            <a:pPr algn="ctr">
              <a:defRPr/>
            </a:pPr>
            <a:endParaRPr lang="en-US" sz="3200" b="0" dirty="0">
              <a:effectLst>
                <a:outerShdw blurRad="38100" dist="38100" dir="2700000" algn="tl">
                  <a:srgbClr val="000000"/>
                </a:outerShdw>
              </a:effectLst>
              <a:cs typeface="+mn-cs"/>
            </a:endParaRPr>
          </a:p>
          <a:p>
            <a:pPr algn="ctr">
              <a:defRPr/>
            </a:pPr>
            <a:r>
              <a:rPr lang="en-US" sz="2800" dirty="0">
                <a:effectLst>
                  <a:outerShdw blurRad="38100" dist="38100" dir="2700000" algn="tl">
                    <a:srgbClr val="000000"/>
                  </a:outerShdw>
                </a:effectLst>
                <a:cs typeface="+mn-cs"/>
              </a:rPr>
              <a:t>ENCOURAGING  HOARDING  &amp;   MANIPULATION TO   INCREASE PROFIT FOR THE FEW AT THE EXPENSE OF THE MANY</a:t>
            </a:r>
          </a:p>
          <a:p>
            <a:pPr>
              <a:defRPr/>
            </a:pPr>
            <a:endParaRPr lang="en-US" sz="2800" dirty="0">
              <a:effectLst>
                <a:outerShdw blurRad="38100" dist="38100" dir="2700000" algn="tl">
                  <a:srgbClr val="000000"/>
                </a:outerShdw>
              </a:effectLst>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0663"/>
                                        </p:tgtEl>
                                        <p:attrNameLst>
                                          <p:attrName>style.visibility</p:attrName>
                                        </p:attrNameLst>
                                      </p:cBhvr>
                                      <p:to>
                                        <p:strVal val="visible"/>
                                      </p:to>
                                    </p:set>
                                    <p:anim calcmode="lin" valueType="num">
                                      <p:cBhvr>
                                        <p:cTn id="7" dur="500" fill="hold"/>
                                        <p:tgtEl>
                                          <p:spTgt spid="70663"/>
                                        </p:tgtEl>
                                        <p:attrNameLst>
                                          <p:attrName>ppt_w</p:attrName>
                                        </p:attrNameLst>
                                      </p:cBhvr>
                                      <p:tavLst>
                                        <p:tav tm="0">
                                          <p:val>
                                            <p:fltVal val="0"/>
                                          </p:val>
                                        </p:tav>
                                        <p:tav tm="100000">
                                          <p:val>
                                            <p:strVal val="#ppt_w"/>
                                          </p:val>
                                        </p:tav>
                                      </p:tavLst>
                                    </p:anim>
                                    <p:anim calcmode="lin" valueType="num">
                                      <p:cBhvr>
                                        <p:cTn id="8" dur="500" fill="hold"/>
                                        <p:tgtEl>
                                          <p:spTgt spid="706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130" name="Slide Number Placeholder 2"/>
          <p:cNvSpPr txBox="1">
            <a:spLocks noGrp="1"/>
          </p:cNvSpPr>
          <p:nvPr/>
        </p:nvSpPr>
        <p:spPr bwMode="auto">
          <a:xfrm>
            <a:off x="6553200" y="6438900"/>
            <a:ext cx="1905000" cy="304800"/>
          </a:xfrm>
          <a:prstGeom prst="rect">
            <a:avLst/>
          </a:prstGeom>
          <a:noFill/>
          <a:ln w="9525">
            <a:noFill/>
            <a:miter lim="800000"/>
            <a:headEnd/>
            <a:tailEnd/>
          </a:ln>
        </p:spPr>
        <p:txBody>
          <a:bodyPr/>
          <a:lstStyle/>
          <a:p>
            <a:pPr algn="r"/>
            <a:fld id="{BDEC5A37-872C-40BA-875C-C0D1DD13DCA1}" type="slidenum">
              <a:rPr lang="en-US" sz="1000" b="0">
                <a:solidFill>
                  <a:schemeClr val="tx1"/>
                </a:solidFill>
                <a:latin typeface="Arial" charset="0"/>
                <a:ea typeface="ＭＳ Ｐゴシック" pitchFamily="34" charset="-128"/>
              </a:rPr>
              <a:pPr algn="r"/>
              <a:t>34</a:t>
            </a:fld>
            <a:endParaRPr lang="en-US" sz="1000" b="0">
              <a:solidFill>
                <a:schemeClr val="tx1"/>
              </a:solidFill>
              <a:latin typeface="Arial" charset="0"/>
              <a:ea typeface="ＭＳ Ｐゴシック" pitchFamily="34" charset="-128"/>
            </a:endParaRPr>
          </a:p>
        </p:txBody>
      </p:sp>
      <p:sp>
        <p:nvSpPr>
          <p:cNvPr id="265218" name="Text Box 8194"/>
          <p:cNvSpPr txBox="1">
            <a:spLocks noChangeArrowheads="1"/>
          </p:cNvSpPr>
          <p:nvPr/>
        </p:nvSpPr>
        <p:spPr bwMode="auto">
          <a:xfrm>
            <a:off x="457200" y="2895600"/>
            <a:ext cx="8458200" cy="2862263"/>
          </a:xfrm>
          <a:prstGeom prst="rect">
            <a:avLst/>
          </a:prstGeom>
          <a:noFill/>
          <a:ln>
            <a:noFill/>
          </a:ln>
          <a:effectLst/>
        </p:spPr>
        <p:txBody>
          <a:bodyPr>
            <a:spAutoFit/>
          </a:bodyPr>
          <a:lstStyle/>
          <a:p>
            <a:pPr>
              <a:defRPr/>
            </a:pPr>
            <a:r>
              <a:rPr lang="en-US" sz="2400" dirty="0">
                <a:effectLst>
                  <a:outerShdw blurRad="38100" dist="38100" dir="2700000" algn="tl">
                    <a:srgbClr val="000000"/>
                  </a:outerShdw>
                </a:effectLst>
                <a:ea typeface="ＭＳ Ｐゴシック" charset="-128"/>
                <a:cs typeface="+mn-cs"/>
              </a:rPr>
              <a:t>WHICH CREATES   A….</a:t>
            </a:r>
          </a:p>
          <a:p>
            <a:pPr>
              <a:defRPr/>
            </a:pPr>
            <a:r>
              <a:rPr lang="en-US" sz="2400" dirty="0">
                <a:effectLst>
                  <a:outerShdw blurRad="38100" dist="38100" dir="2700000" algn="tl">
                    <a:srgbClr val="000000"/>
                  </a:outerShdw>
                </a:effectLst>
                <a:ea typeface="ＭＳ Ｐゴシック" charset="-128"/>
                <a:cs typeface="+mn-cs"/>
              </a:rPr>
              <a:t>  </a:t>
            </a:r>
          </a:p>
          <a:p>
            <a:pPr algn="ctr">
              <a:defRPr/>
            </a:pPr>
            <a:r>
              <a:rPr lang="en-US" sz="4400" b="0" dirty="0">
                <a:effectLst>
                  <a:outerShdw blurRad="38100" dist="38100" dir="2700000" algn="tl">
                    <a:srgbClr val="000000"/>
                  </a:outerShdw>
                </a:effectLst>
                <a:latin typeface="Arial"/>
                <a:ea typeface="ＭＳ Ｐゴシック" charset="-128"/>
                <a:cs typeface="+mn-cs"/>
              </a:rPr>
              <a:t>“</a:t>
            </a:r>
            <a:r>
              <a:rPr lang="en-US" sz="4400" b="0" dirty="0">
                <a:effectLst>
                  <a:outerShdw blurRad="38100" dist="38100" dir="2700000" algn="tl">
                    <a:srgbClr val="000000"/>
                  </a:outerShdw>
                </a:effectLst>
                <a:ea typeface="ＭＳ Ｐゴシック" charset="-128"/>
                <a:cs typeface="+mn-cs"/>
              </a:rPr>
              <a:t>crippling of the social consciousness of individuals.</a:t>
            </a:r>
            <a:r>
              <a:rPr lang="en-US" sz="4400" b="0" dirty="0">
                <a:effectLst>
                  <a:outerShdw blurRad="38100" dist="38100" dir="2700000" algn="tl">
                    <a:srgbClr val="000000"/>
                  </a:outerShdw>
                </a:effectLst>
                <a:latin typeface="Arial"/>
                <a:ea typeface="ＭＳ Ｐゴシック" charset="-128"/>
                <a:cs typeface="+mn-cs"/>
              </a:rPr>
              <a:t>”</a:t>
            </a:r>
            <a:endParaRPr lang="en-US" sz="4400" b="0" dirty="0">
              <a:effectLst>
                <a:outerShdw blurRad="38100" dist="38100" dir="2700000" algn="tl">
                  <a:srgbClr val="000000"/>
                </a:outerShdw>
              </a:effectLst>
              <a:ea typeface="ＭＳ Ｐゴシック" charset="-128"/>
              <a:cs typeface="+mn-cs"/>
            </a:endParaRPr>
          </a:p>
        </p:txBody>
      </p:sp>
      <p:pic>
        <p:nvPicPr>
          <p:cNvPr id="265220" name="Picture 8196" descr="C:\Documents and Settings\default\My Documents\My Pictures\Einstein.jpg"/>
          <p:cNvPicPr>
            <a:picLocks noChangeAspect="1" noChangeArrowheads="1"/>
          </p:cNvPicPr>
          <p:nvPr/>
        </p:nvPicPr>
        <p:blipFill>
          <a:blip r:embed="rId2"/>
          <a:srcRect/>
          <a:stretch>
            <a:fillRect/>
          </a:stretch>
        </p:blipFill>
        <p:spPr bwMode="auto">
          <a:xfrm>
            <a:off x="533400" y="1066800"/>
            <a:ext cx="1676400" cy="1752600"/>
          </a:xfrm>
          <a:prstGeom prst="rect">
            <a:avLst/>
          </a:prstGeom>
          <a:noFill/>
          <a:ln w="9525">
            <a:noFill/>
            <a:miter lim="800000"/>
            <a:headEnd/>
            <a:tailEnd/>
          </a:ln>
        </p:spPr>
      </p:pic>
      <p:sp>
        <p:nvSpPr>
          <p:cNvPr id="265221" name="Text Box 8197"/>
          <p:cNvSpPr txBox="1">
            <a:spLocks noChangeArrowheads="1"/>
          </p:cNvSpPr>
          <p:nvPr/>
        </p:nvSpPr>
        <p:spPr bwMode="auto">
          <a:xfrm>
            <a:off x="2362200" y="1524000"/>
            <a:ext cx="6324600" cy="1373188"/>
          </a:xfrm>
          <a:prstGeom prst="rect">
            <a:avLst/>
          </a:prstGeom>
          <a:noFill/>
          <a:ln>
            <a:noFill/>
          </a:ln>
          <a:effectLst/>
        </p:spPr>
        <p:txBody>
          <a:bodyPr>
            <a:spAutoFit/>
          </a:bodyPr>
          <a:lstStyle/>
          <a:p>
            <a:pPr algn="ctr">
              <a:defRPr/>
            </a:pPr>
            <a:r>
              <a:rPr lang="en-US" sz="2800" b="0">
                <a:effectLst>
                  <a:outerShdw blurRad="38100" dist="38100" dir="2700000" algn="tl">
                    <a:srgbClr val="000000"/>
                  </a:outerShdw>
                </a:effectLst>
                <a:ea typeface="ＭＳ Ｐゴシック" charset="-128"/>
                <a:cs typeface="+mn-cs"/>
              </a:rPr>
              <a:t>THE GREAT EVIL AT HAND IS THE </a:t>
            </a:r>
            <a:r>
              <a:rPr lang="en-US" sz="2800" b="0">
                <a:effectLst>
                  <a:outerShdw blurRad="38100" dist="38100" dir="2700000" algn="tl">
                    <a:srgbClr val="000000"/>
                  </a:outerShdw>
                </a:effectLst>
                <a:latin typeface="Arial"/>
                <a:ea typeface="ＭＳ Ｐゴシック" charset="-128"/>
                <a:cs typeface="+mn-cs"/>
              </a:rPr>
              <a:t>“</a:t>
            </a:r>
            <a:r>
              <a:rPr lang="en-US" sz="2800" b="0">
                <a:effectLst>
                  <a:outerShdw blurRad="38100" dist="38100" dir="2700000" algn="tl">
                    <a:srgbClr val="000000"/>
                  </a:outerShdw>
                </a:effectLst>
                <a:ea typeface="ＭＳ Ｐゴシック" charset="-128"/>
                <a:cs typeface="+mn-cs"/>
              </a:rPr>
              <a:t>ECONOMIC ANARCHY</a:t>
            </a:r>
            <a:r>
              <a:rPr lang="en-US" sz="2800" b="0">
                <a:effectLst>
                  <a:outerShdw blurRad="38100" dist="38100" dir="2700000" algn="tl">
                    <a:srgbClr val="000000"/>
                  </a:outerShdw>
                </a:effectLst>
                <a:latin typeface="Arial"/>
                <a:ea typeface="ＭＳ Ｐゴシック" charset="-128"/>
                <a:cs typeface="+mn-cs"/>
              </a:rPr>
              <a:t>”</a:t>
            </a:r>
            <a:r>
              <a:rPr lang="en-US" sz="2800" b="0">
                <a:effectLst>
                  <a:outerShdw blurRad="38100" dist="38100" dir="2700000" algn="tl">
                    <a:srgbClr val="000000"/>
                  </a:outerShdw>
                </a:effectLst>
                <a:ea typeface="ＭＳ Ｐゴシック" charset="-128"/>
                <a:cs typeface="+mn-cs"/>
              </a:rPr>
              <a:t> OF CAPITALIST SOCIETY</a:t>
            </a:r>
          </a:p>
        </p:txBody>
      </p:sp>
      <p:sp>
        <p:nvSpPr>
          <p:cNvPr id="7" name="Text Box 5123"/>
          <p:cNvSpPr txBox="1">
            <a:spLocks noChangeArrowheads="1"/>
          </p:cNvSpPr>
          <p:nvPr/>
        </p:nvSpPr>
        <p:spPr bwMode="auto">
          <a:xfrm>
            <a:off x="2971800" y="685800"/>
            <a:ext cx="5562600" cy="701675"/>
          </a:xfrm>
          <a:prstGeom prst="rect">
            <a:avLst/>
          </a:prstGeom>
          <a:noFill/>
          <a:ln>
            <a:noFill/>
          </a:ln>
          <a:effectLst/>
        </p:spPr>
        <p:txBody>
          <a:bodyPr>
            <a:spAutoFit/>
          </a:bodyPr>
          <a:lstStyle/>
          <a:p>
            <a:pPr algn="ctr">
              <a:defRPr/>
            </a:pPr>
            <a:r>
              <a:rPr lang="en-US" sz="4000">
                <a:effectLst>
                  <a:outerShdw blurRad="38100" dist="38100" dir="2700000" algn="tl">
                    <a:srgbClr val="000000"/>
                  </a:outerShdw>
                </a:effectLst>
                <a:ea typeface="ＭＳ Ｐゴシック" charset="-128"/>
              </a:rPr>
              <a:t>ALBERT EINSTEIN</a:t>
            </a: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5221"/>
                                        </p:tgtEl>
                                        <p:attrNameLst>
                                          <p:attrName>style.visibility</p:attrName>
                                        </p:attrNameLst>
                                      </p:cBhvr>
                                      <p:to>
                                        <p:strVal val="visible"/>
                                      </p:to>
                                    </p:set>
                                    <p:anim calcmode="lin" valueType="num">
                                      <p:cBhvr additive="base">
                                        <p:cTn id="7" dur="500" fill="hold"/>
                                        <p:tgtEl>
                                          <p:spTgt spid="265221"/>
                                        </p:tgtEl>
                                        <p:attrNameLst>
                                          <p:attrName>ppt_x</p:attrName>
                                        </p:attrNameLst>
                                      </p:cBhvr>
                                      <p:tavLst>
                                        <p:tav tm="0">
                                          <p:val>
                                            <p:strVal val="0-#ppt_w/2"/>
                                          </p:val>
                                        </p:tav>
                                        <p:tav tm="100000">
                                          <p:val>
                                            <p:strVal val="#ppt_x"/>
                                          </p:val>
                                        </p:tav>
                                      </p:tavLst>
                                    </p:anim>
                                    <p:anim calcmode="lin" valueType="num">
                                      <p:cBhvr additive="base">
                                        <p:cTn id="8" dur="500" fill="hold"/>
                                        <p:tgtEl>
                                          <p:spTgt spid="2652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5218"/>
                                        </p:tgtEl>
                                        <p:attrNameLst>
                                          <p:attrName>style.visibility</p:attrName>
                                        </p:attrNameLst>
                                      </p:cBhvr>
                                      <p:to>
                                        <p:strVal val="visible"/>
                                      </p:to>
                                    </p:set>
                                    <p:anim calcmode="lin" valueType="num">
                                      <p:cBhvr>
                                        <p:cTn id="13" dur="500" fill="hold"/>
                                        <p:tgtEl>
                                          <p:spTgt spid="265218"/>
                                        </p:tgtEl>
                                        <p:attrNameLst>
                                          <p:attrName>ppt_w</p:attrName>
                                        </p:attrNameLst>
                                      </p:cBhvr>
                                      <p:tavLst>
                                        <p:tav tm="0">
                                          <p:val>
                                            <p:fltVal val="0"/>
                                          </p:val>
                                        </p:tav>
                                        <p:tav tm="100000">
                                          <p:val>
                                            <p:strVal val="#ppt_w"/>
                                          </p:val>
                                        </p:tav>
                                      </p:tavLst>
                                    </p:anim>
                                    <p:anim calcmode="lin" valueType="num">
                                      <p:cBhvr>
                                        <p:cTn id="14" dur="500" fill="hold"/>
                                        <p:tgtEl>
                                          <p:spTgt spid="26521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65220"/>
                                        </p:tgtEl>
                                        <p:attrNameLst>
                                          <p:attrName>style.visibility</p:attrName>
                                        </p:attrNameLst>
                                      </p:cBhvr>
                                      <p:to>
                                        <p:strVal val="visible"/>
                                      </p:to>
                                    </p:set>
                                    <p:anim calcmode="lin" valueType="num">
                                      <p:cBhvr>
                                        <p:cTn id="19" dur="500" fill="hold"/>
                                        <p:tgtEl>
                                          <p:spTgt spid="265220"/>
                                        </p:tgtEl>
                                        <p:attrNameLst>
                                          <p:attrName>ppt_w</p:attrName>
                                        </p:attrNameLst>
                                      </p:cBhvr>
                                      <p:tavLst>
                                        <p:tav tm="0">
                                          <p:val>
                                            <p:fltVal val="0"/>
                                          </p:val>
                                        </p:tav>
                                        <p:tav tm="100000">
                                          <p:val>
                                            <p:strVal val="#ppt_w"/>
                                          </p:val>
                                        </p:tav>
                                      </p:tavLst>
                                    </p:anim>
                                    <p:anim calcmode="lin" valueType="num">
                                      <p:cBhvr>
                                        <p:cTn id="20" dur="500" fill="hold"/>
                                        <p:tgtEl>
                                          <p:spTgt spid="26522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autoUpdateAnimBg="0"/>
      <p:bldP spid="265221" grpId="0" autoUpdateAnimBg="0"/>
      <p:bldP spid="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6500" name="Text Box 4"/>
          <p:cNvSpPr txBox="1">
            <a:spLocks noChangeArrowheads="1"/>
          </p:cNvSpPr>
          <p:nvPr/>
        </p:nvSpPr>
        <p:spPr bwMode="auto">
          <a:xfrm>
            <a:off x="457200" y="457200"/>
            <a:ext cx="8305800" cy="6008688"/>
          </a:xfrm>
          <a:prstGeom prst="rect">
            <a:avLst/>
          </a:prstGeom>
          <a:noFill/>
          <a:ln w="9525">
            <a:noFill/>
            <a:miter lim="800000"/>
            <a:headEnd/>
            <a:tailEnd/>
          </a:ln>
          <a:effectLst/>
        </p:spPr>
        <p:txBody>
          <a:bodyPr>
            <a:spAutoFit/>
          </a:bodyPr>
          <a:lstStyle/>
          <a:p>
            <a:pPr algn="ctr">
              <a:defRPr/>
            </a:pPr>
            <a:r>
              <a:rPr lang="en-US" sz="4400" dirty="0">
                <a:effectLst>
                  <a:outerShdw blurRad="38100" dist="38100" dir="2700000" algn="tl">
                    <a:srgbClr val="000000"/>
                  </a:outerShdw>
                </a:effectLst>
                <a:cs typeface="+mn-cs"/>
              </a:rPr>
              <a:t>ASSESSMENT  </a:t>
            </a:r>
          </a:p>
          <a:p>
            <a:pPr>
              <a:defRPr/>
            </a:pPr>
            <a:endParaRPr lang="en-US" sz="2800" dirty="0">
              <a:effectLst>
                <a:outerShdw blurRad="38100" dist="38100" dir="2700000" algn="tl">
                  <a:srgbClr val="000000"/>
                </a:outerShdw>
              </a:effectLst>
              <a:cs typeface="+mn-cs"/>
            </a:endParaRPr>
          </a:p>
          <a:p>
            <a:pPr algn="ctr">
              <a:defRPr/>
            </a:pPr>
            <a:r>
              <a:rPr lang="en-US" sz="2800" b="0" dirty="0">
                <a:effectLst>
                  <a:outerShdw blurRad="38100" dist="38100" dir="2700000" algn="tl">
                    <a:srgbClr val="000000"/>
                  </a:outerShdw>
                </a:effectLst>
                <a:cs typeface="+mn-cs"/>
              </a:rPr>
              <a:t>CAPITALISM DOES INCREASE</a:t>
            </a:r>
          </a:p>
          <a:p>
            <a:pPr algn="ctr">
              <a:defRPr/>
            </a:pPr>
            <a:r>
              <a:rPr lang="en-US" sz="2800" b="0" dirty="0">
                <a:effectLst>
                  <a:outerShdw blurRad="38100" dist="38100" dir="2700000" algn="tl">
                    <a:srgbClr val="000000"/>
                  </a:outerShdw>
                </a:effectLst>
                <a:cs typeface="+mn-cs"/>
              </a:rPr>
              <a:t> PRODUCTIVITY SIGNIFICANTLY</a:t>
            </a:r>
          </a:p>
          <a:p>
            <a:pPr algn="ctr">
              <a:defRPr/>
            </a:pPr>
            <a:r>
              <a:rPr lang="en-US" sz="2800" b="0" dirty="0">
                <a:effectLst>
                  <a:outerShdw blurRad="38100" dist="38100" dir="2700000" algn="tl">
                    <a:srgbClr val="000000"/>
                  </a:outerShdw>
                </a:effectLst>
                <a:cs typeface="+mn-cs"/>
              </a:rPr>
              <a:t>IN THE MANUFACTURE OF MATERIALISTIC GOODS </a:t>
            </a:r>
            <a:r>
              <a:rPr lang="en-US" sz="2800" b="0" u="sng" dirty="0">
                <a:effectLst>
                  <a:outerShdw blurRad="38100" dist="38100" dir="2700000" algn="tl">
                    <a:srgbClr val="000000"/>
                  </a:outerShdw>
                </a:effectLst>
                <a:cs typeface="+mn-cs"/>
              </a:rPr>
              <a:t>BUT AT THE COST OF HUMAN LIVES AND SOULS</a:t>
            </a:r>
            <a:r>
              <a:rPr lang="en-US" sz="2800" u="sng" dirty="0">
                <a:effectLst>
                  <a:outerShdw blurRad="38100" dist="38100" dir="2700000" algn="tl">
                    <a:srgbClr val="000000"/>
                  </a:outerShdw>
                </a:effectLst>
                <a:cs typeface="+mn-cs"/>
              </a:rPr>
              <a:t>.</a:t>
            </a:r>
          </a:p>
          <a:p>
            <a:pPr algn="ctr">
              <a:defRPr/>
            </a:pPr>
            <a:endParaRPr lang="en-US" b="0" dirty="0">
              <a:effectLst>
                <a:outerShdw blurRad="38100" dist="38100" dir="2700000" algn="tl">
                  <a:srgbClr val="000000"/>
                </a:outerShdw>
              </a:effectLst>
              <a:cs typeface="+mn-cs"/>
            </a:endParaRPr>
          </a:p>
          <a:p>
            <a:pPr algn="ctr">
              <a:defRPr/>
            </a:pPr>
            <a:r>
              <a:rPr lang="en-US" sz="2800" b="0" dirty="0">
                <a:effectLst>
                  <a:outerShdw blurRad="38100" dist="38100" dir="2700000" algn="tl">
                    <a:srgbClr val="000000"/>
                  </a:outerShdw>
                </a:effectLst>
                <a:cs typeface="+mn-cs"/>
              </a:rPr>
              <a:t>IT HAS  SHAPED THE FABRIC OF SOCIETY CREATING PATTERNS OF BEHAVIOR COMPLETELY ALIENATED FROM THE INHERENT SPIRITUAL NATURE OF THE HUMAN BEING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0" y="2514600"/>
            <a:ext cx="8861425" cy="701675"/>
          </a:xfrm>
          <a:prstGeom prst="rect">
            <a:avLst/>
          </a:prstGeom>
          <a:noFill/>
          <a:ln w="9525">
            <a:noFill/>
            <a:miter lim="800000"/>
            <a:headEnd/>
            <a:tailEnd/>
          </a:ln>
          <a:effectLst/>
        </p:spPr>
        <p:txBody>
          <a:bodyPr wrap="none">
            <a:spAutoFit/>
          </a:bodyPr>
          <a:lstStyle/>
          <a:p>
            <a:pPr>
              <a:defRPr/>
            </a:pPr>
            <a:r>
              <a:rPr lang="en-US" sz="4000">
                <a:effectLst>
                  <a:outerShdw blurRad="38100" dist="38100" dir="2700000" algn="tl">
                    <a:srgbClr val="000000"/>
                  </a:outerShdw>
                </a:effectLst>
                <a:cs typeface="+mn-cs"/>
              </a:rPr>
              <a:t> A NEW ECONOMIC PARADIGM</a:t>
            </a:r>
          </a:p>
        </p:txBody>
      </p:sp>
      <p:sp>
        <p:nvSpPr>
          <p:cNvPr id="109573" name="Text Box 5"/>
          <p:cNvSpPr txBox="1">
            <a:spLocks noChangeArrowheads="1"/>
          </p:cNvSpPr>
          <p:nvPr/>
        </p:nvSpPr>
        <p:spPr bwMode="auto">
          <a:xfrm flipH="1">
            <a:off x="228600" y="3657600"/>
            <a:ext cx="8915400" cy="2246769"/>
          </a:xfrm>
          <a:prstGeom prst="rect">
            <a:avLst/>
          </a:prstGeom>
          <a:noFill/>
          <a:ln w="9525">
            <a:noFill/>
            <a:miter lim="800000"/>
            <a:headEnd/>
            <a:tailEnd/>
          </a:ln>
          <a:effectLst/>
        </p:spPr>
        <p:txBody>
          <a:bodyPr>
            <a:spAutoFit/>
          </a:bodyPr>
          <a:lstStyle/>
          <a:p>
            <a:pPr>
              <a:defRPr/>
            </a:pPr>
            <a:r>
              <a:rPr lang="en-US" sz="4400" b="0" dirty="0">
                <a:effectLst>
                  <a:outerShdw blurRad="38100" dist="38100" dir="2700000" algn="tl">
                    <a:srgbClr val="000000"/>
                  </a:outerShdw>
                </a:effectLst>
                <a:cs typeface="+mn-cs"/>
              </a:rPr>
              <a:t>                APARIGRAHA</a:t>
            </a:r>
            <a:r>
              <a:rPr lang="en-US" sz="2400" b="0" dirty="0">
                <a:effectLst>
                  <a:outerShdw blurRad="38100" dist="38100" dir="2700000" algn="tl">
                    <a:srgbClr val="000000"/>
                  </a:outerShdw>
                </a:effectLst>
                <a:cs typeface="+mn-cs"/>
              </a:rPr>
              <a:t>                                   </a:t>
            </a:r>
          </a:p>
          <a:p>
            <a:pPr>
              <a:defRPr/>
            </a:pPr>
            <a:r>
              <a:rPr lang="en-US" sz="2400" b="0" dirty="0">
                <a:effectLst>
                  <a:outerShdw blurRad="38100" dist="38100" dir="2700000" algn="tl">
                    <a:srgbClr val="000000"/>
                  </a:outerShdw>
                </a:effectLst>
                <a:cs typeface="+mn-cs"/>
              </a:rPr>
              <a:t>            NON HOARDING    NON ACUMMULATION</a:t>
            </a:r>
          </a:p>
          <a:p>
            <a:pPr>
              <a:defRPr/>
            </a:pPr>
            <a:endParaRPr lang="en-US" sz="2400" b="0" dirty="0">
              <a:effectLst>
                <a:outerShdw blurRad="38100" dist="38100" dir="2700000" algn="tl">
                  <a:srgbClr val="000000"/>
                </a:outerShdw>
              </a:effectLst>
              <a:cs typeface="+mn-cs"/>
            </a:endParaRPr>
          </a:p>
          <a:p>
            <a:pPr>
              <a:defRPr/>
            </a:pPr>
            <a:endParaRPr lang="en-US" sz="2400" b="0" dirty="0">
              <a:effectLst>
                <a:outerShdw blurRad="38100" dist="38100" dir="2700000" algn="tl">
                  <a:srgbClr val="000000"/>
                </a:outerShdw>
              </a:effectLst>
              <a:cs typeface="+mn-cs"/>
            </a:endParaRPr>
          </a:p>
          <a:p>
            <a:pPr>
              <a:defRPr/>
            </a:pPr>
            <a:endParaRPr lang="en-US" sz="2400" b="0" dirty="0">
              <a:effectLst>
                <a:outerShdw blurRad="38100" dist="38100" dir="2700000" algn="tl">
                  <a:srgbClr val="000000"/>
                </a:outerShdw>
              </a:effectLst>
              <a:cs typeface="+mn-cs"/>
            </a:endParaRPr>
          </a:p>
        </p:txBody>
      </p:sp>
      <p:sp>
        <p:nvSpPr>
          <p:cNvPr id="56324" name="Text Box 4"/>
          <p:cNvSpPr txBox="1">
            <a:spLocks noChangeArrowheads="1"/>
          </p:cNvSpPr>
          <p:nvPr/>
        </p:nvSpPr>
        <p:spPr bwMode="auto">
          <a:xfrm>
            <a:off x="2819400" y="533400"/>
            <a:ext cx="3130550" cy="914400"/>
          </a:xfrm>
          <a:prstGeom prst="rect">
            <a:avLst/>
          </a:prstGeom>
          <a:noFill/>
          <a:ln w="9525">
            <a:noFill/>
            <a:miter lim="800000"/>
            <a:headEnd/>
            <a:tailEnd/>
          </a:ln>
          <a:effectLst/>
        </p:spPr>
        <p:txBody>
          <a:bodyPr wrap="none">
            <a:spAutoFit/>
          </a:bodyPr>
          <a:lstStyle/>
          <a:p>
            <a:pPr>
              <a:defRPr/>
            </a:pPr>
            <a:r>
              <a:rPr lang="en-US" sz="5400" b="0">
                <a:effectLst>
                  <a:outerShdw blurRad="38100" dist="38100" dir="2700000" algn="tl">
                    <a:srgbClr val="000000"/>
                  </a:outerShdw>
                </a:effectLst>
                <a:cs typeface="+mn-cs"/>
              </a:rPr>
              <a:t>PART III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24932" name="Text Box 4"/>
          <p:cNvSpPr txBox="1">
            <a:spLocks noChangeArrowheads="1"/>
          </p:cNvSpPr>
          <p:nvPr/>
        </p:nvSpPr>
        <p:spPr bwMode="auto">
          <a:xfrm>
            <a:off x="0" y="381000"/>
            <a:ext cx="9144000" cy="6221413"/>
          </a:xfrm>
          <a:prstGeom prst="rect">
            <a:avLst/>
          </a:prstGeom>
          <a:noFill/>
          <a:ln w="9525">
            <a:noFill/>
            <a:miter lim="800000"/>
            <a:headEnd/>
            <a:tailEnd/>
          </a:ln>
        </p:spPr>
        <p:txBody>
          <a:bodyPr>
            <a:spAutoFit/>
          </a:bodyPr>
          <a:lstStyle/>
          <a:p>
            <a:pPr>
              <a:defRPr/>
            </a:pPr>
            <a:r>
              <a:rPr lang="en-US" sz="5400" b="0" dirty="0">
                <a:effectLst>
                  <a:outerShdw blurRad="38100" dist="38100" dir="2700000" algn="tl">
                    <a:srgbClr val="000000"/>
                  </a:outerShdw>
                </a:effectLst>
                <a:cs typeface="+mn-cs"/>
              </a:rPr>
              <a:t>                preamble</a:t>
            </a:r>
          </a:p>
          <a:p>
            <a:pPr algn="ctr">
              <a:defRPr/>
            </a:pPr>
            <a:endParaRPr lang="en-US" sz="1600" b="0" dirty="0">
              <a:effectLst>
                <a:outerShdw blurRad="38100" dist="38100" dir="2700000" algn="tl">
                  <a:srgbClr val="000000"/>
                </a:outerShdw>
              </a:effectLst>
              <a:cs typeface="+mn-cs"/>
            </a:endParaRPr>
          </a:p>
          <a:p>
            <a:pPr algn="ctr">
              <a:defRPr/>
            </a:pPr>
            <a:r>
              <a:rPr lang="en-US" sz="2800" b="0" dirty="0">
                <a:effectLst>
                  <a:outerShdw blurRad="38100" dist="38100" dir="2700000" algn="tl">
                    <a:srgbClr val="000000"/>
                  </a:outerShdw>
                </a:effectLst>
                <a:cs typeface="+mn-cs"/>
              </a:rPr>
              <a:t>AS A RESULT OF CAPITALISM,</a:t>
            </a:r>
            <a:r>
              <a:rPr lang="en-US" sz="2800" dirty="0">
                <a:cs typeface="+mn-cs"/>
              </a:rPr>
              <a:t> </a:t>
            </a:r>
            <a:r>
              <a:rPr lang="en-US" sz="2800" b="0" dirty="0">
                <a:effectLst>
                  <a:outerShdw blurRad="38100" dist="38100" dir="2700000" algn="tl">
                    <a:srgbClr val="000000"/>
                  </a:outerShdw>
                </a:effectLst>
                <a:cs typeface="+mn-cs"/>
              </a:rPr>
              <a:t>SOCIETY  IS NOW BASED ON MATERIALISM</a:t>
            </a:r>
            <a:r>
              <a:rPr lang="en-US" sz="2800" b="0" dirty="0">
                <a:solidFill>
                  <a:srgbClr val="FF0000"/>
                </a:solidFill>
                <a:effectLst>
                  <a:outerShdw blurRad="38100" dist="38100" dir="2700000" algn="tl">
                    <a:srgbClr val="000000"/>
                  </a:outerShdw>
                </a:effectLst>
                <a:cs typeface="+mn-cs"/>
              </a:rPr>
              <a:t> </a:t>
            </a:r>
            <a:r>
              <a:rPr lang="en-US" sz="2800" b="0" dirty="0">
                <a:effectLst>
                  <a:outerShdw blurRad="38100" dist="38100" dir="2700000" algn="tl">
                    <a:srgbClr val="000000"/>
                  </a:outerShdw>
                </a:effectLst>
                <a:cs typeface="+mn-cs"/>
              </a:rPr>
              <a:t>RATHER THAN HUMAN CENTERED VALUES.</a:t>
            </a:r>
          </a:p>
          <a:p>
            <a:pPr algn="ctr">
              <a:defRPr/>
            </a:pPr>
            <a:r>
              <a:rPr lang="en-US" sz="2800" b="0" dirty="0">
                <a:effectLst>
                  <a:outerShdw blurRad="38100" dist="38100" dir="2700000" algn="tl">
                    <a:srgbClr val="000000"/>
                  </a:outerShdw>
                </a:effectLst>
                <a:cs typeface="+mn-cs"/>
              </a:rPr>
              <a:t> SPIRITUALITY OR MORALITY  HAS NO PLACE IN IT.</a:t>
            </a:r>
          </a:p>
          <a:p>
            <a:pPr algn="ctr">
              <a:defRPr/>
            </a:pPr>
            <a:endParaRPr lang="en-US" sz="2400" b="0" dirty="0">
              <a:effectLst>
                <a:outerShdw blurRad="38100" dist="38100" dir="2700000" algn="tl">
                  <a:srgbClr val="000000"/>
                </a:outerShdw>
              </a:effectLst>
              <a:cs typeface="+mn-cs"/>
            </a:endParaRPr>
          </a:p>
          <a:p>
            <a:pPr algn="ctr">
              <a:defRPr/>
            </a:pPr>
            <a:r>
              <a:rPr lang="en-US" sz="2800" b="0" dirty="0">
                <a:effectLst>
                  <a:outerShdw blurRad="38100" dist="38100" dir="2700000" algn="tl">
                    <a:srgbClr val="000000"/>
                  </a:outerShdw>
                </a:effectLst>
                <a:cs typeface="+mn-cs"/>
              </a:rPr>
              <a:t> THIS PROPOSAL  EXAMINES</a:t>
            </a:r>
            <a:r>
              <a:rPr lang="en-US" sz="2800" b="0" dirty="0">
                <a:solidFill>
                  <a:srgbClr val="FF0000"/>
                </a:solidFill>
                <a:effectLst>
                  <a:outerShdw blurRad="38100" dist="38100" dir="2700000" algn="tl">
                    <a:srgbClr val="000000"/>
                  </a:outerShdw>
                </a:effectLst>
                <a:cs typeface="+mn-cs"/>
              </a:rPr>
              <a:t> </a:t>
            </a:r>
            <a:r>
              <a:rPr lang="en-US" sz="2800" b="0" dirty="0">
                <a:effectLst>
                  <a:outerShdw blurRad="38100" dist="38100" dir="2700000" algn="tl">
                    <a:srgbClr val="000000"/>
                  </a:outerShdw>
                </a:effectLst>
                <a:cs typeface="+mn-cs"/>
              </a:rPr>
              <a:t>THESE ANOMALIES AND OFFERS INSTEAD</a:t>
            </a:r>
            <a:r>
              <a:rPr lang="en-US" sz="2800" b="0" dirty="0">
                <a:solidFill>
                  <a:srgbClr val="FF0000"/>
                </a:solidFill>
                <a:effectLst>
                  <a:outerShdw blurRad="38100" dist="38100" dir="2700000" algn="tl">
                    <a:srgbClr val="000000"/>
                  </a:outerShdw>
                </a:effectLst>
                <a:cs typeface="+mn-cs"/>
              </a:rPr>
              <a:t> </a:t>
            </a:r>
            <a:r>
              <a:rPr lang="en-US" sz="2800" b="0" dirty="0">
                <a:effectLst>
                  <a:outerShdw blurRad="38100" dist="38100" dir="2700000" algn="tl">
                    <a:srgbClr val="000000"/>
                  </a:outerShdw>
                </a:effectLst>
                <a:cs typeface="+mn-cs"/>
              </a:rPr>
              <a:t>A COMPREHENSIVE VIEW OF EXISTENCE. </a:t>
            </a:r>
          </a:p>
          <a:p>
            <a:pPr algn="ctr">
              <a:defRPr/>
            </a:pPr>
            <a:r>
              <a:rPr lang="en-US" sz="2800" b="0" dirty="0">
                <a:effectLst>
                  <a:outerShdw blurRad="38100" dist="38100" dir="2700000" algn="tl">
                    <a:srgbClr val="000000"/>
                  </a:outerShdw>
                </a:effectLst>
                <a:cs typeface="+mn-cs"/>
              </a:rPr>
              <a:t>WE STRESS THE NEED FOR MORAL TRANSFORMATION, AS A NECESSARY FIRST STEP.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p:txBody>
          <a:bodyPr/>
          <a:lstStyle/>
          <a:p>
            <a:r>
              <a:rPr lang="en-US" sz="3600">
                <a:solidFill>
                  <a:schemeClr val="bg1"/>
                </a:solidFill>
                <a:effectLst>
                  <a:outerShdw blurRad="38100" dist="38100" dir="2700000" algn="tl">
                    <a:srgbClr val="000000"/>
                  </a:outerShdw>
                </a:effectLst>
                <a:latin typeface="Copperplate Gothic Bold" pitchFamily="34" charset="0"/>
              </a:rPr>
              <a:t>   WHY MORAL TRANSFORMATION?</a:t>
            </a:r>
            <a:br>
              <a:rPr lang="en-US" sz="4000">
                <a:solidFill>
                  <a:schemeClr val="bg1"/>
                </a:solidFill>
                <a:effectLst>
                  <a:outerShdw blurRad="38100" dist="38100" dir="2700000" algn="tl">
                    <a:srgbClr val="000000"/>
                  </a:outerShdw>
                </a:effectLst>
                <a:latin typeface="Copperplate Gothic Bold" pitchFamily="34" charset="0"/>
              </a:rPr>
            </a:br>
            <a:endParaRPr lang="en-US" sz="4000">
              <a:solidFill>
                <a:schemeClr val="bg1"/>
              </a:solidFill>
              <a:effectLst>
                <a:outerShdw blurRad="38100" dist="38100" dir="2700000" algn="tl">
                  <a:srgbClr val="000000"/>
                </a:outerShdw>
              </a:effectLst>
              <a:latin typeface="Copperplate Gothic Bold" pitchFamily="34" charset="0"/>
            </a:endParaRPr>
          </a:p>
        </p:txBody>
      </p:sp>
      <p:sp>
        <p:nvSpPr>
          <p:cNvPr id="86021" name="Text Box 5"/>
          <p:cNvSpPr txBox="1">
            <a:spLocks noChangeArrowheads="1"/>
          </p:cNvSpPr>
          <p:nvPr/>
        </p:nvSpPr>
        <p:spPr bwMode="auto">
          <a:xfrm>
            <a:off x="609600" y="1506538"/>
            <a:ext cx="8229600" cy="1920875"/>
          </a:xfrm>
          <a:prstGeom prst="rect">
            <a:avLst/>
          </a:prstGeom>
          <a:noFill/>
          <a:ln w="9525">
            <a:noFill/>
            <a:miter lim="800000"/>
            <a:headEnd/>
            <a:tailEnd/>
          </a:ln>
          <a:effectLst/>
        </p:spPr>
        <p:txBody>
          <a:bodyPr>
            <a:spAutoFit/>
          </a:bodyPr>
          <a:lstStyle/>
          <a:p>
            <a:pPr algn="ctr">
              <a:defRPr/>
            </a:pPr>
            <a:r>
              <a:rPr lang="en-US" sz="3000" b="0" dirty="0">
                <a:effectLst>
                  <a:outerShdw blurRad="38100" dist="38100" dir="2700000" algn="tl">
                    <a:srgbClr val="000000"/>
                  </a:outerShdw>
                </a:effectLst>
                <a:cs typeface="+mn-cs"/>
              </a:rPr>
              <a:t>DECADENCE OF SOCIETY</a:t>
            </a:r>
            <a:r>
              <a:rPr lang="en-US" sz="3000" b="0" dirty="0">
                <a:solidFill>
                  <a:srgbClr val="00B0F0"/>
                </a:solidFill>
                <a:effectLst>
                  <a:outerShdw blurRad="38100" dist="38100" dir="2700000" algn="tl">
                    <a:srgbClr val="000000"/>
                  </a:outerShdw>
                </a:effectLst>
                <a:cs typeface="+mn-cs"/>
              </a:rPr>
              <a:t> </a:t>
            </a:r>
            <a:r>
              <a:rPr lang="en-US" sz="3000" b="0" dirty="0">
                <a:effectLst>
                  <a:outerShdw blurRad="38100" dist="38100" dir="2700000" algn="tl">
                    <a:srgbClr val="000000"/>
                  </a:outerShdw>
                </a:effectLst>
                <a:cs typeface="+mn-cs"/>
              </a:rPr>
              <a:t>HAS HISTORICALLY</a:t>
            </a:r>
            <a:r>
              <a:rPr lang="en-US" sz="3000" b="0" dirty="0">
                <a:solidFill>
                  <a:srgbClr val="00B0F0"/>
                </a:solidFill>
                <a:effectLst>
                  <a:outerShdw blurRad="38100" dist="38100" dir="2700000" algn="tl">
                    <a:srgbClr val="000000"/>
                  </a:outerShdw>
                </a:effectLst>
                <a:cs typeface="+mn-cs"/>
              </a:rPr>
              <a:t> </a:t>
            </a:r>
            <a:r>
              <a:rPr lang="en-US" sz="3000" b="0" dirty="0">
                <a:effectLst>
                  <a:outerShdw blurRad="38100" dist="38100" dir="2700000" algn="tl">
                    <a:srgbClr val="000000"/>
                  </a:outerShdw>
                </a:effectLst>
                <a:cs typeface="+mn-cs"/>
              </a:rPr>
              <a:t>PROVEN TO BE THE CAUSE OF ENTIRE CIVILIZATIONS’  DISAPPEARANCE.</a:t>
            </a:r>
          </a:p>
        </p:txBody>
      </p:sp>
      <p:sp>
        <p:nvSpPr>
          <p:cNvPr id="86022" name="Text Box 6"/>
          <p:cNvSpPr txBox="1">
            <a:spLocks noChangeArrowheads="1"/>
          </p:cNvSpPr>
          <p:nvPr/>
        </p:nvSpPr>
        <p:spPr bwMode="auto">
          <a:xfrm>
            <a:off x="457200" y="3581400"/>
            <a:ext cx="8382000" cy="1920875"/>
          </a:xfrm>
          <a:prstGeom prst="rect">
            <a:avLst/>
          </a:prstGeom>
          <a:noFill/>
          <a:ln w="9525">
            <a:noFill/>
            <a:miter lim="800000"/>
            <a:headEnd/>
            <a:tailEnd/>
          </a:ln>
          <a:effectLst/>
        </p:spPr>
        <p:txBody>
          <a:bodyPr>
            <a:spAutoFit/>
          </a:bodyPr>
          <a:lstStyle/>
          <a:p>
            <a:pPr algn="ctr">
              <a:defRPr/>
            </a:pPr>
            <a:r>
              <a:rPr lang="en-US" sz="3000" b="0" dirty="0">
                <a:effectLst>
                  <a:outerShdw blurRad="38100" dist="38100" dir="2700000" algn="tl">
                    <a:srgbClr val="000000"/>
                  </a:outerShdw>
                </a:effectLst>
                <a:cs typeface="+mn-cs"/>
              </a:rPr>
              <a:t>IT IS CAUSED BY A DESTRUCTIVE LIFESTYLE AND HABITS   DUE TO</a:t>
            </a:r>
            <a:r>
              <a:rPr lang="en-US" sz="3000" b="0" dirty="0">
                <a:solidFill>
                  <a:srgbClr val="FF0000"/>
                </a:solidFill>
                <a:effectLst>
                  <a:outerShdw blurRad="38100" dist="38100" dir="2700000" algn="tl">
                    <a:srgbClr val="000000"/>
                  </a:outerShdw>
                </a:effectLst>
                <a:cs typeface="+mn-cs"/>
              </a:rPr>
              <a:t> </a:t>
            </a:r>
            <a:r>
              <a:rPr lang="en-US" sz="3000" b="0" dirty="0">
                <a:effectLst>
                  <a:outerShdw blurRad="38100" dist="38100" dir="2700000" algn="tl">
                    <a:srgbClr val="000000"/>
                  </a:outerShdw>
                </a:effectLst>
                <a:cs typeface="+mn-cs"/>
              </a:rPr>
              <a:t>LACK OF</a:t>
            </a:r>
            <a:r>
              <a:rPr lang="en-US" sz="3000" b="0" dirty="0">
                <a:solidFill>
                  <a:srgbClr val="FF0000"/>
                </a:solidFill>
                <a:effectLst>
                  <a:outerShdw blurRad="38100" dist="38100" dir="2700000" algn="tl">
                    <a:srgbClr val="000000"/>
                  </a:outerShdw>
                </a:effectLst>
                <a:cs typeface="+mn-cs"/>
              </a:rPr>
              <a:t> </a:t>
            </a:r>
            <a:r>
              <a:rPr lang="en-US" sz="3000" b="0" dirty="0">
                <a:effectLst>
                  <a:outerShdw blurRad="38100" dist="38100" dir="2700000" algn="tl">
                    <a:srgbClr val="000000"/>
                  </a:outerShdw>
                </a:effectLst>
                <a:cs typeface="+mn-cs"/>
              </a:rPr>
              <a:t>SELF-RESTRAINT  OR PERSONAL DISCIPLINE AND</a:t>
            </a:r>
          </a:p>
        </p:txBody>
      </p:sp>
      <p:sp>
        <p:nvSpPr>
          <p:cNvPr id="86024" name="Text Box 8"/>
          <p:cNvSpPr txBox="1">
            <a:spLocks noChangeArrowheads="1"/>
          </p:cNvSpPr>
          <p:nvPr/>
        </p:nvSpPr>
        <p:spPr bwMode="auto">
          <a:xfrm>
            <a:off x="304800" y="5410200"/>
            <a:ext cx="8458200" cy="1006475"/>
          </a:xfrm>
          <a:prstGeom prst="rect">
            <a:avLst/>
          </a:prstGeom>
          <a:noFill/>
          <a:ln w="9525">
            <a:noFill/>
            <a:miter lim="800000"/>
            <a:headEnd/>
            <a:tailEnd/>
          </a:ln>
          <a:effectLst/>
        </p:spPr>
        <p:txBody>
          <a:bodyPr>
            <a:spAutoFit/>
          </a:bodyPr>
          <a:lstStyle/>
          <a:p>
            <a:pPr algn="ctr">
              <a:defRPr/>
            </a:pPr>
            <a:r>
              <a:rPr lang="en-US" sz="3000" b="0" dirty="0">
                <a:effectLst>
                  <a:outerShdw blurRad="38100" dist="38100" dir="2700000" algn="tl">
                    <a:srgbClr val="000000"/>
                  </a:outerShdw>
                </a:effectLst>
                <a:cs typeface="+mn-cs"/>
              </a:rPr>
              <a:t>DISRESPECT OR IGNORANCE OF NATURAL, SPIRITUAL &amp; COSMIC LAWS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14692" name="Text Box 4"/>
          <p:cNvSpPr txBox="1">
            <a:spLocks noChangeArrowheads="1"/>
          </p:cNvSpPr>
          <p:nvPr/>
        </p:nvSpPr>
        <p:spPr bwMode="auto">
          <a:xfrm>
            <a:off x="0" y="0"/>
            <a:ext cx="8915400" cy="6407150"/>
          </a:xfrm>
          <a:prstGeom prst="rect">
            <a:avLst/>
          </a:prstGeom>
          <a:noFill/>
          <a:ln w="9525">
            <a:noFill/>
            <a:miter lim="800000"/>
            <a:headEnd/>
            <a:tailEnd/>
          </a:ln>
          <a:effectLst/>
        </p:spPr>
        <p:txBody>
          <a:bodyPr>
            <a:spAutoFit/>
          </a:bodyPr>
          <a:lstStyle/>
          <a:p>
            <a:pPr algn="ctr">
              <a:defRPr/>
            </a:pPr>
            <a:endParaRPr lang="en-US" dirty="0">
              <a:effectLst>
                <a:outerShdw blurRad="38100" dist="38100" dir="2700000" algn="tl">
                  <a:srgbClr val="000000"/>
                </a:outerShdw>
              </a:effectLst>
              <a:cs typeface="+mn-cs"/>
            </a:endParaRPr>
          </a:p>
          <a:p>
            <a:pPr algn="ctr">
              <a:defRPr/>
            </a:pPr>
            <a:r>
              <a:rPr lang="en-US" dirty="0">
                <a:effectLst>
                  <a:outerShdw blurRad="38100" dist="38100" dir="2700000" algn="tl">
                    <a:srgbClr val="000000"/>
                  </a:outerShdw>
                </a:effectLst>
                <a:cs typeface="+mn-cs"/>
              </a:rPr>
              <a:t>THE FEMININE ENERGY &amp; MORAL TRANSFORMATION</a:t>
            </a:r>
          </a:p>
          <a:p>
            <a:pPr algn="ctr">
              <a:defRPr/>
            </a:pPr>
            <a:endParaRPr lang="en-US" sz="1800" dirty="0">
              <a:effectLst>
                <a:outerShdw blurRad="38100" dist="38100" dir="2700000" algn="tl">
                  <a:srgbClr val="000000"/>
                </a:outerShdw>
              </a:effectLst>
              <a:cs typeface="+mn-cs"/>
            </a:endParaRPr>
          </a:p>
          <a:p>
            <a:pPr algn="ctr">
              <a:defRPr/>
            </a:pPr>
            <a:r>
              <a:rPr lang="en-US" sz="2800" b="0" dirty="0">
                <a:effectLst>
                  <a:outerShdw blurRad="38100" dist="38100" dir="2700000" algn="tl">
                    <a:srgbClr val="000000"/>
                  </a:outerShdw>
                </a:effectLst>
                <a:cs typeface="+mn-cs"/>
              </a:rPr>
              <a:t>YOGA MEANS UNION, INTEGRATING OF POSITIVE ASPECTS</a:t>
            </a:r>
            <a:r>
              <a:rPr lang="en-US" sz="2800" b="0" dirty="0">
                <a:solidFill>
                  <a:srgbClr val="FF0000"/>
                </a:solidFill>
                <a:effectLst>
                  <a:outerShdw blurRad="38100" dist="38100" dir="2700000" algn="tl">
                    <a:srgbClr val="000000"/>
                  </a:outerShdw>
                </a:effectLst>
                <a:cs typeface="+mn-cs"/>
              </a:rPr>
              <a:t> </a:t>
            </a:r>
            <a:r>
              <a:rPr lang="en-US" sz="2800" b="0" dirty="0">
                <a:effectLst>
                  <a:outerShdw blurRad="38100" dist="38100" dir="2700000" algn="tl">
                    <a:srgbClr val="000000"/>
                  </a:outerShdw>
                </a:effectLst>
                <a:cs typeface="+mn-cs"/>
              </a:rPr>
              <a:t>OF THE FEMININE AND MASCULINE ENERGIES. </a:t>
            </a:r>
          </a:p>
          <a:p>
            <a:pPr algn="ctr">
              <a:defRPr/>
            </a:pPr>
            <a:r>
              <a:rPr lang="en-US" sz="2800" b="0" dirty="0">
                <a:effectLst>
                  <a:outerShdw blurRad="38100" dist="38100" dir="2700000" algn="tl">
                    <a:srgbClr val="000000"/>
                  </a:outerShdw>
                </a:effectLst>
                <a:cs typeface="+mn-cs"/>
              </a:rPr>
              <a:t>THAT</a:t>
            </a:r>
            <a:r>
              <a:rPr lang="en-US" sz="2800" b="0" dirty="0">
                <a:solidFill>
                  <a:srgbClr val="FF0000"/>
                </a:solidFill>
                <a:effectLst>
                  <a:outerShdw blurRad="38100" dist="38100" dir="2700000" algn="tl">
                    <a:srgbClr val="000000"/>
                  </a:outerShdw>
                </a:effectLst>
                <a:cs typeface="+mn-cs"/>
              </a:rPr>
              <a:t> </a:t>
            </a:r>
            <a:r>
              <a:rPr lang="en-US" sz="2800" b="0" dirty="0">
                <a:effectLst>
                  <a:outerShdw blurRad="38100" dist="38100" dir="2700000" algn="tl">
                    <a:srgbClr val="000000"/>
                  </a:outerShdw>
                </a:effectLst>
                <a:cs typeface="+mn-cs"/>
              </a:rPr>
              <a:t>IS</a:t>
            </a:r>
            <a:r>
              <a:rPr lang="en-US" sz="2800" b="0" dirty="0">
                <a:solidFill>
                  <a:srgbClr val="FF0000"/>
                </a:solidFill>
                <a:effectLst>
                  <a:outerShdw blurRad="38100" dist="38100" dir="2700000" algn="tl">
                    <a:srgbClr val="000000"/>
                  </a:outerShdw>
                </a:effectLst>
                <a:cs typeface="+mn-cs"/>
              </a:rPr>
              <a:t> </a:t>
            </a:r>
            <a:r>
              <a:rPr lang="en-US" sz="2800" b="0" dirty="0">
                <a:effectLst>
                  <a:outerShdw blurRad="38100" dist="38100" dir="2700000" algn="tl">
                    <a:srgbClr val="000000"/>
                  </a:outerShdw>
                </a:effectLst>
                <a:cs typeface="+mn-cs"/>
              </a:rPr>
              <a:t>THE SOURCE OF APARIGRAHA, THE NEW ECONOMIC PARADIGM.</a:t>
            </a:r>
          </a:p>
          <a:p>
            <a:pPr algn="ctr">
              <a:defRPr/>
            </a:pPr>
            <a:r>
              <a:rPr lang="en-US" sz="2800" b="0" dirty="0">
                <a:effectLst>
                  <a:outerShdw blurRad="38100" dist="38100" dir="2700000" algn="tl">
                    <a:srgbClr val="000000"/>
                  </a:outerShdw>
                </a:effectLst>
                <a:cs typeface="+mn-cs"/>
              </a:rPr>
              <a:t>YOGA UPHOLDS THE</a:t>
            </a:r>
            <a:r>
              <a:rPr lang="en-US" sz="2800" b="0" dirty="0">
                <a:solidFill>
                  <a:srgbClr val="FF0000"/>
                </a:solidFill>
                <a:effectLst>
                  <a:outerShdw blurRad="38100" dist="38100" dir="2700000" algn="tl">
                    <a:srgbClr val="000000"/>
                  </a:outerShdw>
                </a:effectLst>
                <a:cs typeface="+mn-cs"/>
              </a:rPr>
              <a:t> </a:t>
            </a:r>
            <a:r>
              <a:rPr lang="en-US" sz="2800" b="0" dirty="0">
                <a:effectLst>
                  <a:outerShdw blurRad="38100" dist="38100" dir="2700000" algn="tl">
                    <a:srgbClr val="000000"/>
                  </a:outerShdw>
                </a:effectLst>
                <a:cs typeface="+mn-cs"/>
              </a:rPr>
              <a:t>PRINCIPLE OF  A UNIVERSAL DIVINE SPARK THAT IS</a:t>
            </a:r>
            <a:r>
              <a:rPr lang="en-US" sz="2800" b="0" dirty="0">
                <a:solidFill>
                  <a:srgbClr val="FF0000"/>
                </a:solidFill>
                <a:effectLst>
                  <a:outerShdw blurRad="38100" dist="38100" dir="2700000" algn="tl">
                    <a:srgbClr val="000000"/>
                  </a:outerShdw>
                </a:effectLst>
                <a:cs typeface="+mn-cs"/>
              </a:rPr>
              <a:t> </a:t>
            </a:r>
            <a:r>
              <a:rPr lang="en-US" sz="2800" b="0" dirty="0">
                <a:effectLst>
                  <a:outerShdw blurRad="38100" dist="38100" dir="2700000" algn="tl">
                    <a:srgbClr val="000000"/>
                  </a:outerShdw>
                </a:effectLst>
                <a:cs typeface="+mn-cs"/>
              </a:rPr>
              <a:t>THE ESSENCE OF</a:t>
            </a:r>
            <a:r>
              <a:rPr lang="en-US" sz="2800" b="0" dirty="0">
                <a:solidFill>
                  <a:srgbClr val="00B0F0"/>
                </a:solidFill>
                <a:effectLst>
                  <a:outerShdw blurRad="38100" dist="38100" dir="2700000" algn="tl">
                    <a:srgbClr val="000000"/>
                  </a:outerShdw>
                </a:effectLst>
                <a:cs typeface="+mn-cs"/>
              </a:rPr>
              <a:t> </a:t>
            </a:r>
            <a:r>
              <a:rPr lang="en-US" sz="2800" b="0" dirty="0">
                <a:effectLst>
                  <a:outerShdw blurRad="38100" dist="38100" dir="2700000" algn="tl">
                    <a:srgbClr val="000000"/>
                  </a:outerShdw>
                </a:effectLst>
                <a:cs typeface="+mn-cs"/>
              </a:rPr>
              <a:t>EVERY SINGLE HUMAN BEING</a:t>
            </a:r>
            <a:r>
              <a:rPr lang="en-US" dirty="0">
                <a:cs typeface="+mn-cs"/>
              </a:rPr>
              <a:t> </a:t>
            </a:r>
            <a:r>
              <a:rPr lang="en-US" sz="2800" b="0" dirty="0">
                <a:effectLst>
                  <a:outerShdw blurRad="38100" dist="38100" dir="2700000" algn="tl">
                    <a:srgbClr val="000000"/>
                  </a:outerShdw>
                </a:effectLst>
                <a:cs typeface="+mn-cs"/>
              </a:rPr>
              <a:t> RECOGNIZING “UNITY IN DIVERSITY”</a:t>
            </a:r>
            <a:endParaRPr lang="en-US" sz="2800" b="0" dirty="0">
              <a:solidFill>
                <a:srgbClr val="00B0F0"/>
              </a:solidFill>
              <a:effectLst>
                <a:outerShdw blurRad="38100" dist="38100" dir="2700000" algn="tl">
                  <a:srgbClr val="000000"/>
                </a:outerShdw>
              </a:effectLst>
              <a:cs typeface="+mn-cs"/>
            </a:endParaRPr>
          </a:p>
          <a:p>
            <a:pPr algn="ctr">
              <a:defRPr/>
            </a:pPr>
            <a:endParaRPr lang="en-US" sz="2800" b="0" dirty="0">
              <a:effectLst>
                <a:outerShdw blurRad="38100" dist="38100" dir="2700000" algn="tl">
                  <a:srgbClr val="000000"/>
                </a:outerShdw>
              </a:effectLst>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 Box 5"/>
          <p:cNvSpPr txBox="1">
            <a:spLocks noChangeArrowheads="1"/>
          </p:cNvSpPr>
          <p:nvPr/>
        </p:nvSpPr>
        <p:spPr bwMode="auto">
          <a:xfrm>
            <a:off x="0" y="1676400"/>
            <a:ext cx="9144000" cy="4800600"/>
          </a:xfrm>
          <a:prstGeom prst="rect">
            <a:avLst/>
          </a:prstGeom>
          <a:noFill/>
          <a:ln w="9525">
            <a:noFill/>
            <a:miter lim="800000"/>
            <a:headEnd/>
            <a:tailEnd/>
          </a:ln>
          <a:effectLst/>
        </p:spPr>
        <p:txBody>
          <a:bodyPr>
            <a:spAutoFit/>
          </a:bodyPr>
          <a:lstStyle/>
          <a:p>
            <a:pPr algn="ctr">
              <a:defRPr/>
            </a:pPr>
            <a:r>
              <a:rPr lang="en-US" sz="3200" u="sng" dirty="0">
                <a:effectLst>
                  <a:outerShdw blurRad="38100" dist="38100" dir="2700000" algn="tl">
                    <a:srgbClr val="000000"/>
                  </a:outerShdw>
                </a:effectLst>
                <a:cs typeface="+mn-cs"/>
              </a:rPr>
              <a:t>MORAL</a:t>
            </a:r>
            <a:r>
              <a:rPr lang="en-US" u="sng" dirty="0">
                <a:effectLst>
                  <a:outerShdw blurRad="38100" dist="38100" dir="2700000" algn="tl">
                    <a:srgbClr val="000000"/>
                  </a:outerShdw>
                </a:effectLst>
                <a:cs typeface="+mn-cs"/>
              </a:rPr>
              <a:t> </a:t>
            </a:r>
            <a:r>
              <a:rPr lang="en-US" sz="2400" u="sng" dirty="0">
                <a:effectLst>
                  <a:outerShdw blurRad="38100" dist="38100" dir="2700000" algn="tl">
                    <a:srgbClr val="000000"/>
                  </a:outerShdw>
                </a:effectLst>
                <a:cs typeface="+mn-cs"/>
              </a:rPr>
              <a:t> </a:t>
            </a:r>
            <a:r>
              <a:rPr lang="en-US" sz="2400" dirty="0">
                <a:effectLst>
                  <a:outerShdw blurRad="38100" dist="38100" dir="2700000" algn="tl">
                    <a:srgbClr val="000000"/>
                  </a:outerShdw>
                </a:effectLst>
                <a:cs typeface="+mn-cs"/>
              </a:rPr>
              <a:t> TRANSFORMATION   IS  NECESSARY  TO MAKE   </a:t>
            </a:r>
            <a:r>
              <a:rPr lang="en-US" sz="3200" u="sng" dirty="0">
                <a:effectLst>
                  <a:outerShdw blurRad="38100" dist="38100" dir="2700000" algn="tl">
                    <a:srgbClr val="000000"/>
                  </a:outerShdw>
                </a:effectLst>
                <a:cs typeface="+mn-cs"/>
              </a:rPr>
              <a:t>SOCIAL </a:t>
            </a:r>
            <a:r>
              <a:rPr lang="en-US" sz="2400" dirty="0">
                <a:effectLst>
                  <a:outerShdw blurRad="38100" dist="38100" dir="2700000" algn="tl">
                    <a:srgbClr val="000000"/>
                  </a:outerShdw>
                </a:effectLst>
                <a:cs typeface="+mn-cs"/>
              </a:rPr>
              <a:t> TRANSFORMATION  </a:t>
            </a:r>
            <a:r>
              <a:rPr lang="en-US" sz="3200" dirty="0">
                <a:effectLst>
                  <a:outerShdw blurRad="38100" dist="38100" dir="2700000" algn="tl">
                    <a:srgbClr val="000000"/>
                  </a:outerShdw>
                </a:effectLst>
                <a:cs typeface="+mn-cs"/>
              </a:rPr>
              <a:t>possible</a:t>
            </a:r>
          </a:p>
          <a:p>
            <a:pPr algn="ctr">
              <a:defRPr/>
            </a:pPr>
            <a:endParaRPr lang="en-US" sz="1400" dirty="0">
              <a:effectLst>
                <a:outerShdw blurRad="38100" dist="38100" dir="2700000" algn="tl">
                  <a:srgbClr val="000000"/>
                </a:outerShdw>
              </a:effectLst>
              <a:cs typeface="+mn-cs"/>
            </a:endParaRPr>
          </a:p>
          <a:p>
            <a:pPr algn="ctr">
              <a:defRPr/>
            </a:pPr>
            <a:r>
              <a:rPr lang="en-US" sz="3200" u="sng" dirty="0">
                <a:effectLst>
                  <a:outerShdw blurRad="38100" dist="38100" dir="2700000" algn="tl">
                    <a:srgbClr val="000000"/>
                  </a:outerShdw>
                </a:effectLst>
                <a:cs typeface="+mn-cs"/>
              </a:rPr>
              <a:t>SOCIAL</a:t>
            </a:r>
            <a:r>
              <a:rPr lang="en-US" sz="2400" dirty="0">
                <a:effectLst>
                  <a:outerShdw blurRad="38100" dist="38100" dir="2700000" algn="tl">
                    <a:srgbClr val="000000"/>
                  </a:outerShdw>
                </a:effectLst>
                <a:cs typeface="+mn-cs"/>
              </a:rPr>
              <a:t>  TRANSFORMATION MAKES</a:t>
            </a:r>
          </a:p>
          <a:p>
            <a:pPr algn="ctr">
              <a:defRPr/>
            </a:pPr>
            <a:r>
              <a:rPr lang="en-US" sz="3200" u="sng" dirty="0">
                <a:effectLst>
                  <a:outerShdw blurRad="38100" dist="38100" dir="2700000" algn="tl">
                    <a:srgbClr val="000000"/>
                  </a:outerShdw>
                </a:effectLst>
                <a:cs typeface="+mn-cs"/>
              </a:rPr>
              <a:t>ECONOMIC</a:t>
            </a:r>
            <a:r>
              <a:rPr lang="en-US" sz="2400" u="sng" dirty="0">
                <a:effectLst>
                  <a:outerShdw blurRad="38100" dist="38100" dir="2700000" algn="tl">
                    <a:srgbClr val="000000"/>
                  </a:outerShdw>
                </a:effectLst>
                <a:cs typeface="+mn-cs"/>
              </a:rPr>
              <a:t> </a:t>
            </a:r>
            <a:r>
              <a:rPr lang="en-US" sz="2400" dirty="0">
                <a:effectLst>
                  <a:outerShdw blurRad="38100" dist="38100" dir="2700000" algn="tl">
                    <a:srgbClr val="000000"/>
                  </a:outerShdw>
                </a:effectLst>
                <a:cs typeface="+mn-cs"/>
              </a:rPr>
              <a:t> TRANSFORMATION </a:t>
            </a:r>
            <a:r>
              <a:rPr lang="en-US" sz="3200" dirty="0">
                <a:effectLst>
                  <a:outerShdw blurRad="38100" dist="38100" dir="2700000" algn="tl">
                    <a:srgbClr val="000000"/>
                  </a:outerShdw>
                </a:effectLst>
                <a:cs typeface="+mn-cs"/>
              </a:rPr>
              <a:t> p</a:t>
            </a:r>
            <a:r>
              <a:rPr lang="en-US" sz="2800" dirty="0">
                <a:effectLst>
                  <a:outerShdw blurRad="38100" dist="38100" dir="2700000" algn="tl">
                    <a:srgbClr val="000000"/>
                  </a:outerShdw>
                </a:effectLst>
                <a:cs typeface="+mn-cs"/>
              </a:rPr>
              <a:t>ossible </a:t>
            </a:r>
          </a:p>
          <a:p>
            <a:pPr algn="ctr">
              <a:defRPr/>
            </a:pPr>
            <a:endParaRPr lang="en-US" sz="1400" dirty="0">
              <a:effectLst>
                <a:outerShdw blurRad="38100" dist="38100" dir="2700000" algn="tl">
                  <a:srgbClr val="000000"/>
                </a:outerShdw>
              </a:effectLst>
              <a:cs typeface="+mn-cs"/>
            </a:endParaRPr>
          </a:p>
          <a:p>
            <a:pPr algn="ctr">
              <a:defRPr/>
            </a:pPr>
            <a:r>
              <a:rPr lang="en-US" sz="3200" u="sng" dirty="0">
                <a:effectLst>
                  <a:outerShdw blurRad="38100" dist="38100" dir="2700000" algn="tl">
                    <a:srgbClr val="000000"/>
                  </a:outerShdw>
                </a:effectLst>
                <a:cs typeface="+mn-cs"/>
              </a:rPr>
              <a:t>ECONOMIC</a:t>
            </a:r>
            <a:r>
              <a:rPr lang="en-US" sz="2400" dirty="0">
                <a:effectLst>
                  <a:outerShdw blurRad="38100" dist="38100" dir="2700000" algn="tl">
                    <a:srgbClr val="000000"/>
                  </a:outerShdw>
                </a:effectLst>
                <a:cs typeface="+mn-cs"/>
              </a:rPr>
              <a:t> TRANSFORMATION  WILL MAKE</a:t>
            </a:r>
            <a:r>
              <a:rPr lang="en-US" sz="2400" dirty="0">
                <a:solidFill>
                  <a:srgbClr val="CC0000"/>
                </a:solidFill>
                <a:effectLst>
                  <a:outerShdw blurRad="38100" dist="38100" dir="2700000" algn="tl">
                    <a:srgbClr val="000000"/>
                  </a:outerShdw>
                </a:effectLst>
                <a:cs typeface="+mn-cs"/>
              </a:rPr>
              <a:t> </a:t>
            </a:r>
            <a:r>
              <a:rPr lang="en-US" sz="2400" dirty="0">
                <a:effectLst>
                  <a:outerShdw blurRad="38100" dist="38100" dir="2700000" algn="tl">
                    <a:srgbClr val="000000"/>
                  </a:outerShdw>
                </a:effectLst>
                <a:cs typeface="+mn-cs"/>
              </a:rPr>
              <a:t>  </a:t>
            </a:r>
            <a:r>
              <a:rPr lang="en-US" sz="3200" u="sng" dirty="0">
                <a:effectLst>
                  <a:outerShdw blurRad="38100" dist="38100" dir="2700000" algn="tl">
                    <a:srgbClr val="000000"/>
                  </a:outerShdw>
                </a:effectLst>
                <a:cs typeface="+mn-cs"/>
              </a:rPr>
              <a:t>POLITICAL</a:t>
            </a:r>
            <a:r>
              <a:rPr lang="en-US" sz="3200" dirty="0">
                <a:effectLst>
                  <a:outerShdw blurRad="38100" dist="38100" dir="2700000" algn="tl">
                    <a:srgbClr val="000000"/>
                  </a:outerShdw>
                </a:effectLst>
                <a:cs typeface="+mn-cs"/>
              </a:rPr>
              <a:t> </a:t>
            </a:r>
            <a:r>
              <a:rPr lang="en-US" sz="2400" dirty="0">
                <a:effectLst>
                  <a:outerShdw blurRad="38100" dist="38100" dir="2700000" algn="tl">
                    <a:srgbClr val="000000"/>
                  </a:outerShdw>
                </a:effectLst>
                <a:cs typeface="+mn-cs"/>
              </a:rPr>
              <a:t> TRANSFORMATION</a:t>
            </a:r>
            <a:r>
              <a:rPr lang="en-US" sz="3200" b="0" dirty="0">
                <a:effectLst>
                  <a:outerShdw blurRad="38100" dist="38100" dir="2700000" algn="tl">
                    <a:srgbClr val="000000"/>
                  </a:outerShdw>
                </a:effectLst>
                <a:cs typeface="+mn-cs"/>
              </a:rPr>
              <a:t>  possible</a:t>
            </a:r>
          </a:p>
          <a:p>
            <a:pPr algn="ctr">
              <a:defRPr/>
            </a:pPr>
            <a:endParaRPr lang="en-US" sz="1400" b="0" dirty="0">
              <a:effectLst>
                <a:outerShdw blurRad="38100" dist="38100" dir="2700000" algn="tl">
                  <a:srgbClr val="000000"/>
                </a:outerShdw>
              </a:effectLst>
              <a:cs typeface="+mn-cs"/>
            </a:endParaRPr>
          </a:p>
          <a:p>
            <a:pPr algn="ctr">
              <a:defRPr/>
            </a:pPr>
            <a:r>
              <a:rPr lang="en-US" sz="3200" u="sng" dirty="0">
                <a:effectLst>
                  <a:outerShdw blurRad="38100" dist="38100" dir="2700000" algn="tl">
                    <a:srgbClr val="000000"/>
                  </a:outerShdw>
                </a:effectLst>
                <a:cs typeface="+mn-cs"/>
              </a:rPr>
              <a:t>POLITICAL</a:t>
            </a:r>
            <a:r>
              <a:rPr lang="en-US" sz="3200" dirty="0">
                <a:effectLst>
                  <a:outerShdw blurRad="38100" dist="38100" dir="2700000" algn="tl">
                    <a:srgbClr val="000000"/>
                  </a:outerShdw>
                </a:effectLst>
                <a:cs typeface="+mn-cs"/>
              </a:rPr>
              <a:t> </a:t>
            </a:r>
            <a:r>
              <a:rPr lang="en-US" sz="2400" dirty="0">
                <a:effectLst>
                  <a:outerShdw blurRad="38100" dist="38100" dir="2700000" algn="tl">
                    <a:srgbClr val="000000"/>
                  </a:outerShdw>
                </a:effectLst>
                <a:cs typeface="+mn-cs"/>
              </a:rPr>
              <a:t> TRANSFORMATION </a:t>
            </a:r>
            <a:r>
              <a:rPr lang="en-US" sz="2800" dirty="0">
                <a:effectLst>
                  <a:outerShdw blurRad="38100" dist="38100" dir="2700000" algn="tl">
                    <a:srgbClr val="000000"/>
                  </a:outerShdw>
                </a:effectLst>
                <a:cs typeface="+mn-cs"/>
              </a:rPr>
              <a:t>will make</a:t>
            </a:r>
          </a:p>
          <a:p>
            <a:pPr algn="ctr">
              <a:defRPr/>
            </a:pPr>
            <a:r>
              <a:rPr lang="en-US" b="0" u="sng" dirty="0">
                <a:effectLst>
                  <a:outerShdw blurRad="38100" dist="38100" dir="2700000" algn="tl">
                    <a:srgbClr val="000000"/>
                  </a:outerShdw>
                </a:effectLst>
                <a:cs typeface="+mn-cs"/>
              </a:rPr>
              <a:t>the</a:t>
            </a:r>
            <a:r>
              <a:rPr lang="en-US" sz="3200" b="0" u="sng" dirty="0">
                <a:effectLst>
                  <a:outerShdw blurRad="38100" dist="38100" dir="2700000" algn="tl">
                    <a:srgbClr val="000000"/>
                  </a:outerShdw>
                </a:effectLst>
                <a:cs typeface="+mn-cs"/>
              </a:rPr>
              <a:t> </a:t>
            </a:r>
            <a:r>
              <a:rPr lang="en-US" b="0" u="sng" dirty="0">
                <a:effectLst>
                  <a:outerShdw blurRad="38100" dist="38100" dir="2700000" algn="tl">
                    <a:srgbClr val="000000"/>
                  </a:outerShdw>
                </a:effectLst>
                <a:cs typeface="+mn-cs"/>
              </a:rPr>
              <a:t>advent of a new era possible</a:t>
            </a:r>
            <a:endParaRPr lang="en-US" b="0" dirty="0">
              <a:effectLst>
                <a:outerShdw blurRad="38100" dist="38100" dir="2700000" algn="tl">
                  <a:srgbClr val="000000"/>
                </a:outerShdw>
              </a:effectLst>
              <a:cs typeface="+mn-cs"/>
            </a:endParaRPr>
          </a:p>
        </p:txBody>
      </p:sp>
      <p:sp>
        <p:nvSpPr>
          <p:cNvPr id="17410" name="Text Box 3"/>
          <p:cNvSpPr txBox="1">
            <a:spLocks noChangeArrowheads="1"/>
          </p:cNvSpPr>
          <p:nvPr/>
        </p:nvSpPr>
        <p:spPr bwMode="auto">
          <a:xfrm>
            <a:off x="677863" y="533400"/>
            <a:ext cx="8050212" cy="1311275"/>
          </a:xfrm>
          <a:prstGeom prst="rect">
            <a:avLst/>
          </a:prstGeom>
          <a:noFill/>
          <a:ln w="9525">
            <a:noFill/>
            <a:miter lim="800000"/>
            <a:headEnd/>
            <a:tailEnd/>
          </a:ln>
        </p:spPr>
        <p:txBody>
          <a:bodyPr wrap="none">
            <a:spAutoFit/>
          </a:bodyPr>
          <a:lstStyle/>
          <a:p>
            <a:pPr algn="ctr"/>
            <a:r>
              <a:rPr lang="en-US" sz="4000"/>
              <a:t>APARIGRAHA’S   STRATEGY</a:t>
            </a:r>
            <a:endParaRPr lang="en-US" sz="3200"/>
          </a:p>
          <a:p>
            <a:pPr algn="ctr"/>
            <a:r>
              <a:rPr lang="en-US" sz="3200"/>
              <a:t> </a:t>
            </a:r>
            <a:r>
              <a:rPr lang="en-US" sz="4000"/>
              <a:t>a</a:t>
            </a:r>
            <a:r>
              <a:rPr lang="en-US" sz="320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90116" name="Text Box 4"/>
          <p:cNvSpPr txBox="1">
            <a:spLocks noChangeArrowheads="1"/>
          </p:cNvSpPr>
          <p:nvPr/>
        </p:nvSpPr>
        <p:spPr bwMode="auto">
          <a:xfrm>
            <a:off x="685800" y="1676400"/>
            <a:ext cx="7974013" cy="4056063"/>
          </a:xfrm>
          <a:prstGeom prst="rect">
            <a:avLst/>
          </a:prstGeom>
          <a:noFill/>
          <a:ln w="9525">
            <a:noFill/>
            <a:miter lim="800000"/>
            <a:headEnd/>
            <a:tailEnd/>
          </a:ln>
        </p:spPr>
        <p:txBody>
          <a:bodyPr>
            <a:spAutoFit/>
          </a:bodyPr>
          <a:lstStyle/>
          <a:p>
            <a:pPr>
              <a:defRPr/>
            </a:pPr>
            <a:r>
              <a:rPr lang="en-US" sz="4800">
                <a:solidFill>
                  <a:srgbClr val="990000"/>
                </a:solidFill>
                <a:effectLst>
                  <a:outerShdw blurRad="38100" dist="38100" dir="2700000" algn="tl">
                    <a:srgbClr val="000000"/>
                  </a:outerShdw>
                </a:effectLst>
                <a:cs typeface="+mn-cs"/>
              </a:rPr>
              <a:t>  </a:t>
            </a:r>
            <a:r>
              <a:rPr lang="en-US" sz="4800">
                <a:effectLst>
                  <a:outerShdw blurRad="38100" dist="38100" dir="2700000" algn="tl">
                    <a:srgbClr val="000000"/>
                  </a:outerShdw>
                </a:effectLst>
                <a:cs typeface="+mn-cs"/>
              </a:rPr>
              <a:t>SPIRITUAL SCIENCES</a:t>
            </a:r>
          </a:p>
          <a:p>
            <a:pPr>
              <a:defRPr/>
            </a:pPr>
            <a:endParaRPr lang="en-US" sz="4800">
              <a:effectLst>
                <a:outerShdw blurRad="38100" dist="38100" dir="2700000" algn="tl">
                  <a:srgbClr val="000000"/>
                </a:outerShdw>
              </a:effectLst>
              <a:cs typeface="+mn-cs"/>
            </a:endParaRPr>
          </a:p>
          <a:p>
            <a:pPr>
              <a:defRPr/>
            </a:pPr>
            <a:r>
              <a:rPr lang="en-US" sz="4800">
                <a:effectLst>
                  <a:outerShdw blurRad="38100" dist="38100" dir="2700000" algn="tl">
                    <a:srgbClr val="000000"/>
                  </a:outerShdw>
                </a:effectLst>
                <a:cs typeface="+mn-cs"/>
              </a:rPr>
              <a:t>           SPIRITUALITY</a:t>
            </a:r>
            <a:endParaRPr lang="en-US" sz="1600">
              <a:effectLst>
                <a:outerShdw blurRad="38100" dist="38100" dir="2700000" algn="tl">
                  <a:srgbClr val="000000"/>
                </a:outerShdw>
              </a:effectLst>
              <a:cs typeface="+mn-cs"/>
            </a:endParaRPr>
          </a:p>
          <a:p>
            <a:pPr>
              <a:defRPr/>
            </a:pPr>
            <a:r>
              <a:rPr lang="en-US" sz="4800">
                <a:effectLst>
                  <a:outerShdw blurRad="38100" dist="38100" dir="2700000" algn="tl">
                    <a:srgbClr val="000000"/>
                  </a:outerShdw>
                </a:effectLst>
                <a:cs typeface="+mn-cs"/>
              </a:rPr>
              <a:t>      YOGA  -  SPIRITISM</a:t>
            </a:r>
          </a:p>
          <a:p>
            <a:pPr>
              <a:defRPr/>
            </a:pPr>
            <a:r>
              <a:rPr lang="en-US" sz="2400">
                <a:effectLst>
                  <a:outerShdw blurRad="38100" dist="38100" dir="2700000" algn="tl">
                    <a:srgbClr val="000000"/>
                  </a:outerShdw>
                </a:effectLst>
                <a:cs typeface="+mn-cs"/>
              </a:rPr>
              <a:t>                           AYURVEDA       TANTRA</a:t>
            </a:r>
          </a:p>
          <a:p>
            <a:pPr>
              <a:defRPr/>
            </a:pPr>
            <a:endParaRPr lang="en-US" sz="1600">
              <a:effectLst>
                <a:outerShdw blurRad="38100" dist="38100" dir="2700000" algn="tl">
                  <a:srgbClr val="000000"/>
                </a:outerShdw>
              </a:effectLst>
              <a:cs typeface="+mn-cs"/>
            </a:endParaRPr>
          </a:p>
          <a:p>
            <a:pPr>
              <a:defRPr/>
            </a:pPr>
            <a:endParaRPr lang="en-US" sz="2800">
              <a:effectLst>
                <a:outerShdw blurRad="38100" dist="38100" dir="2700000" algn="tl">
                  <a:srgbClr val="000000"/>
                </a:outerShdw>
              </a:effectLst>
              <a:cs typeface="+mn-cs"/>
            </a:endParaRPr>
          </a:p>
        </p:txBody>
      </p:sp>
      <p:sp>
        <p:nvSpPr>
          <p:cNvPr id="63491" name="Text Box 3"/>
          <p:cNvSpPr txBox="1">
            <a:spLocks noChangeArrowheads="1"/>
          </p:cNvSpPr>
          <p:nvPr/>
        </p:nvSpPr>
        <p:spPr bwMode="auto">
          <a:xfrm>
            <a:off x="-42863" y="609600"/>
            <a:ext cx="9186863" cy="579438"/>
          </a:xfrm>
          <a:prstGeom prst="rect">
            <a:avLst/>
          </a:prstGeom>
          <a:noFill/>
          <a:ln w="9525">
            <a:noFill/>
            <a:miter lim="800000"/>
            <a:headEnd/>
            <a:tailEnd/>
          </a:ln>
          <a:effectLst/>
        </p:spPr>
        <p:txBody>
          <a:bodyPr wrap="none">
            <a:spAutoFit/>
          </a:bodyPr>
          <a:lstStyle/>
          <a:p>
            <a:pPr>
              <a:defRPr/>
            </a:pPr>
            <a:r>
              <a:rPr lang="en-US" sz="3200">
                <a:effectLst>
                  <a:outerShdw blurRad="38100" dist="38100" dir="2700000" algn="tl">
                    <a:srgbClr val="000000"/>
                  </a:outerShdw>
                </a:effectLst>
                <a:cs typeface="+mn-cs"/>
              </a:rPr>
              <a:t> TOOLS FOR MORAL TRANSFORMATION</a:t>
            </a:r>
            <a:endParaRPr lang="en-US" sz="3200" b="0">
              <a:effectLst>
                <a:outerShdw blurRad="38100" dist="38100" dir="2700000" algn="tl">
                  <a:srgbClr val="000000"/>
                </a:outerShdw>
              </a:effectLst>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7938" y="96838"/>
            <a:ext cx="8907462" cy="6894195"/>
          </a:xfrm>
          <a:prstGeom prst="rect">
            <a:avLst/>
          </a:prstGeom>
          <a:noFill/>
          <a:ln w="9525">
            <a:noFill/>
            <a:miter lim="800000"/>
            <a:headEnd/>
            <a:tailEnd/>
          </a:ln>
          <a:effectLst/>
        </p:spPr>
        <p:txBody>
          <a:bodyPr>
            <a:spAutoFit/>
          </a:bodyPr>
          <a:lstStyle/>
          <a:p>
            <a:pPr algn="ctr">
              <a:defRPr/>
            </a:pPr>
            <a:r>
              <a:rPr lang="en-US" sz="4000" dirty="0">
                <a:effectLst>
                  <a:outerShdw blurRad="38100" dist="38100" dir="2700000" algn="tl">
                    <a:srgbClr val="000000"/>
                  </a:outerShdw>
                </a:effectLst>
                <a:cs typeface="+mn-cs"/>
              </a:rPr>
              <a:t>SPIRITUALITY</a:t>
            </a:r>
            <a:r>
              <a:rPr lang="en-US" dirty="0">
                <a:effectLst>
                  <a:outerShdw blurRad="38100" dist="38100" dir="2700000" algn="tl">
                    <a:srgbClr val="000000"/>
                  </a:outerShdw>
                </a:effectLst>
                <a:cs typeface="+mn-cs"/>
              </a:rPr>
              <a:t> </a:t>
            </a:r>
            <a:r>
              <a:rPr lang="en-US" sz="2800" dirty="0">
                <a:effectLst>
                  <a:outerShdw blurRad="38100" dist="38100" dir="2700000" algn="tl">
                    <a:srgbClr val="000000"/>
                  </a:outerShdw>
                </a:effectLst>
                <a:cs typeface="+mn-cs"/>
              </a:rPr>
              <a:t> </a:t>
            </a:r>
          </a:p>
          <a:p>
            <a:pPr algn="ctr">
              <a:defRPr/>
            </a:pPr>
            <a:endParaRPr lang="en-US" sz="1800" dirty="0">
              <a:effectLst>
                <a:outerShdw blurRad="38100" dist="38100" dir="2700000" algn="tl">
                  <a:srgbClr val="000000"/>
                </a:outerShdw>
              </a:effectLst>
              <a:cs typeface="+mn-cs"/>
            </a:endParaRPr>
          </a:p>
          <a:p>
            <a:pPr algn="ctr">
              <a:defRPr/>
            </a:pPr>
            <a:r>
              <a:rPr lang="en-US" sz="2400" dirty="0">
                <a:effectLst>
                  <a:outerShdw blurRad="38100" dist="38100" dir="2700000" algn="tl">
                    <a:srgbClr val="000000"/>
                  </a:outerShdw>
                </a:effectLst>
                <a:cs typeface="+mn-cs"/>
              </a:rPr>
              <a:t>IS A PHILOSOPHY OF LIFE THAT UPHOLDS: </a:t>
            </a:r>
          </a:p>
          <a:p>
            <a:pPr algn="ctr">
              <a:defRPr/>
            </a:pPr>
            <a:r>
              <a:rPr lang="en-US" sz="2400" dirty="0">
                <a:effectLst>
                  <a:outerShdw blurRad="38100" dist="38100" dir="2700000" algn="tl">
                    <a:srgbClr val="000000"/>
                  </a:outerShdw>
                </a:effectLst>
                <a:cs typeface="+mn-cs"/>
              </a:rPr>
              <a:t>THE CAPACITY TO DIFFERENTIATE BETWEEN THE REAL AND THE UNREAL;</a:t>
            </a:r>
            <a:r>
              <a:rPr lang="en-US" sz="2400" dirty="0">
                <a:cs typeface="+mn-cs"/>
              </a:rPr>
              <a:t> </a:t>
            </a:r>
          </a:p>
          <a:p>
            <a:pPr algn="ctr">
              <a:defRPr/>
            </a:pPr>
            <a:r>
              <a:rPr lang="en-US" sz="2400" dirty="0">
                <a:effectLst>
                  <a:outerShdw blurRad="38100" dist="38100" dir="2700000" algn="tl">
                    <a:srgbClr val="000000"/>
                  </a:outerShdw>
                </a:effectLst>
                <a:cs typeface="+mn-cs"/>
              </a:rPr>
              <a:t>THAT THERE IS ONLY ONE GOD WITH MANY NAMES; THAT RIGHT LIVELIHOOD IS THE WAY TO EARN A LIVING AND  FULFILL OUR  SOCIETAL RESPONSIBILITY; THAT ATTAINING THE PURPOSE OF OUR EXISTENCE IS THE MAIN CONCERN IN EACH LIFETIME; </a:t>
            </a:r>
            <a:r>
              <a:rPr lang="en-US" sz="2400" dirty="0">
                <a:cs typeface="+mn-cs"/>
              </a:rPr>
              <a:t> </a:t>
            </a:r>
            <a:r>
              <a:rPr lang="en-US" sz="2400" dirty="0">
                <a:effectLst>
                  <a:outerShdw blurRad="38100" dist="38100" dir="2700000" algn="tl">
                    <a:srgbClr val="000000"/>
                  </a:outerShdw>
                </a:effectLst>
                <a:cs typeface="+mn-cs"/>
              </a:rPr>
              <a:t>THAT DEATH IS NOT THE END OF OUR EXISTENCE BUT A  STAGE IN A CONTINOUS CHAIN .</a:t>
            </a:r>
          </a:p>
          <a:p>
            <a:pPr algn="ctr">
              <a:defRPr/>
            </a:pPr>
            <a:r>
              <a:rPr lang="en-US" sz="2400" dirty="0">
                <a:effectLst>
                  <a:outerShdw blurRad="38100" dist="38100" dir="2700000" algn="tl">
                    <a:srgbClr val="000000"/>
                  </a:outerShdw>
                </a:effectLst>
                <a:cs typeface="+mn-cs"/>
              </a:rPr>
              <a:t>SPIRITUALITY CALLS US TO WIDEN OUR VISION TO EMBRACE THE COSMIC REALITY OF WHICH WE ARE PART YET UNDER CAPITALISM CONTINUALLY NEGATE.</a:t>
            </a:r>
          </a:p>
          <a:p>
            <a:pPr>
              <a:defRPr/>
            </a:pPr>
            <a:endParaRPr lang="en-US" sz="2400" dirty="0">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10596" name="Text Box 4"/>
          <p:cNvSpPr txBox="1">
            <a:spLocks noChangeArrowheads="1"/>
          </p:cNvSpPr>
          <p:nvPr/>
        </p:nvSpPr>
        <p:spPr bwMode="auto">
          <a:xfrm>
            <a:off x="419100" y="914400"/>
            <a:ext cx="8305800" cy="1371600"/>
          </a:xfrm>
          <a:prstGeom prst="rect">
            <a:avLst/>
          </a:prstGeom>
          <a:noFill/>
          <a:ln w="9525">
            <a:noFill/>
            <a:miter lim="800000"/>
            <a:headEnd/>
            <a:tailEnd/>
          </a:ln>
          <a:effectLst/>
        </p:spPr>
        <p:txBody>
          <a:bodyPr>
            <a:spAutoFit/>
          </a:bodyPr>
          <a:lstStyle/>
          <a:p>
            <a:pPr algn="ctr">
              <a:defRPr/>
            </a:pPr>
            <a:r>
              <a:rPr lang="en-US" sz="4400" b="0" dirty="0">
                <a:effectLst>
                  <a:outerShdw blurRad="38100" dist="38100" dir="2700000" algn="tl">
                    <a:srgbClr val="000000"/>
                  </a:outerShdw>
                </a:effectLst>
                <a:cs typeface="+mn-cs"/>
              </a:rPr>
              <a:t>YOGA</a:t>
            </a:r>
          </a:p>
          <a:p>
            <a:pPr>
              <a:defRPr/>
            </a:pPr>
            <a:r>
              <a:rPr lang="en-US" sz="4000" b="0" dirty="0">
                <a:effectLst>
                  <a:outerShdw blurRad="38100" dist="38100" dir="2700000" algn="tl">
                    <a:srgbClr val="000000"/>
                  </a:outerShdw>
                </a:effectLst>
                <a:cs typeface="+mn-cs"/>
              </a:rPr>
              <a:t>   </a:t>
            </a:r>
            <a:r>
              <a:rPr lang="en-US" sz="2400" dirty="0">
                <a:effectLst>
                  <a:outerShdw blurRad="38100" dist="38100" dir="2700000" algn="tl">
                    <a:srgbClr val="000000"/>
                  </a:outerShdw>
                </a:effectLst>
                <a:cs typeface="+mn-cs"/>
              </a:rPr>
              <a:t>DHARMA - THE LAW – LOVE: THE MAIN LAW</a:t>
            </a:r>
          </a:p>
        </p:txBody>
      </p:sp>
      <p:sp>
        <p:nvSpPr>
          <p:cNvPr id="72707" name="Rectangle 3"/>
          <p:cNvSpPr>
            <a:spLocks noChangeArrowheads="1"/>
          </p:cNvSpPr>
          <p:nvPr/>
        </p:nvSpPr>
        <p:spPr bwMode="auto">
          <a:xfrm>
            <a:off x="495300" y="2743200"/>
            <a:ext cx="8153400" cy="3908762"/>
          </a:xfrm>
          <a:prstGeom prst="rect">
            <a:avLst/>
          </a:prstGeom>
          <a:noFill/>
          <a:ln w="9525">
            <a:noFill/>
            <a:miter lim="800000"/>
            <a:headEnd/>
            <a:tailEnd/>
          </a:ln>
          <a:effectLst/>
        </p:spPr>
        <p:txBody>
          <a:bodyPr>
            <a:spAutoFit/>
          </a:bodyPr>
          <a:lstStyle/>
          <a:p>
            <a:pPr>
              <a:defRPr/>
            </a:pPr>
            <a:r>
              <a:rPr lang="en-US" sz="3200" b="0" dirty="0">
                <a:effectLst>
                  <a:outerShdw blurRad="38100" dist="38100" dir="2700000" algn="tl">
                    <a:srgbClr val="000000"/>
                  </a:outerShdw>
                </a:effectLst>
                <a:cs typeface="+mn-cs"/>
              </a:rPr>
              <a:t>                           NIYAMAS</a:t>
            </a:r>
          </a:p>
          <a:p>
            <a:pPr>
              <a:defRPr/>
            </a:pPr>
            <a:r>
              <a:rPr lang="en-US" sz="2800" dirty="0">
                <a:effectLst>
                  <a:outerShdw blurRad="38100" dist="38100" dir="2700000" algn="tl">
                    <a:srgbClr val="000000"/>
                  </a:outerShdw>
                </a:effectLst>
                <a:latin typeface="Arial" charset="0"/>
                <a:cs typeface="+mn-cs"/>
              </a:rPr>
              <a:t>            RULES OF PERSONAL CONDUCT </a:t>
            </a:r>
          </a:p>
          <a:p>
            <a:pPr>
              <a:defRPr/>
            </a:pPr>
            <a:r>
              <a:rPr lang="en-US" sz="2800" dirty="0">
                <a:effectLst>
                  <a:outerShdw blurRad="38100" dist="38100" dir="2700000" algn="tl">
                    <a:srgbClr val="000000"/>
                  </a:outerShdw>
                </a:effectLst>
                <a:latin typeface="Arial" charset="0"/>
                <a:cs typeface="+mn-cs"/>
              </a:rPr>
              <a:t>            </a:t>
            </a:r>
            <a:r>
              <a:rPr lang="en-US" sz="2000" b="0" dirty="0">
                <a:effectLst>
                  <a:outerShdw blurRad="38100" dist="38100" dir="2700000" algn="tl">
                    <a:srgbClr val="000000"/>
                  </a:outerShdw>
                </a:effectLst>
                <a:cs typeface="+mn-cs"/>
              </a:rPr>
              <a:t>PERSONAL - MORAL TRANSFORMATION</a:t>
            </a:r>
            <a:r>
              <a:rPr lang="en-US" sz="2800" b="0" dirty="0">
                <a:solidFill>
                  <a:srgbClr val="990000"/>
                </a:solidFill>
                <a:effectLst>
                  <a:outerShdw blurRad="38100" dist="38100" dir="2700000" algn="tl">
                    <a:srgbClr val="000000"/>
                  </a:outerShdw>
                </a:effectLst>
                <a:latin typeface="Arial" charset="0"/>
                <a:cs typeface="+mn-cs"/>
              </a:rPr>
              <a:t> </a:t>
            </a:r>
          </a:p>
          <a:p>
            <a:pPr>
              <a:defRPr/>
            </a:pPr>
            <a:endParaRPr lang="en-US" sz="2800" b="0" dirty="0">
              <a:solidFill>
                <a:srgbClr val="990000"/>
              </a:solidFill>
              <a:effectLst>
                <a:outerShdw blurRad="38100" dist="38100" dir="2700000" algn="tl">
                  <a:srgbClr val="000000"/>
                </a:outerShdw>
              </a:effectLst>
              <a:latin typeface="Arial" charset="0"/>
              <a:cs typeface="+mn-cs"/>
            </a:endParaRPr>
          </a:p>
          <a:p>
            <a:pPr algn="ctr">
              <a:defRPr/>
            </a:pPr>
            <a:r>
              <a:rPr lang="en-US" sz="2400" b="0" dirty="0">
                <a:effectLst>
                  <a:outerShdw blurRad="38100" dist="38100" dir="2700000" algn="tl">
                    <a:srgbClr val="000000"/>
                  </a:outerShdw>
                </a:effectLst>
                <a:cs typeface="+mn-cs"/>
              </a:rPr>
              <a:t>PURITY (SAUCHA), CONTENTMENT (SANTOSHA), DISCIPLINES (TAPAS), SELF-KNOWLEDGE (SWADYAYA), SURRENDER TO THE DIVINE (ISHWARA PRANIDHANA)</a:t>
            </a:r>
          </a:p>
          <a:p>
            <a:pPr>
              <a:spcBef>
                <a:spcPct val="50000"/>
              </a:spcBef>
              <a:defRPr/>
            </a:pPr>
            <a:endParaRPr lang="en-US" sz="2400" b="0" dirty="0">
              <a:effectLst>
                <a:outerShdw blurRad="38100" dist="38100" dir="2700000" algn="tl">
                  <a:srgbClr val="000000"/>
                </a:outerShdw>
              </a:effectLst>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57346" name="Rectangle 5"/>
          <p:cNvSpPr>
            <a:spLocks noChangeArrowheads="1"/>
          </p:cNvSpPr>
          <p:nvPr/>
        </p:nvSpPr>
        <p:spPr bwMode="auto">
          <a:xfrm>
            <a:off x="381000" y="603250"/>
            <a:ext cx="8382000" cy="5570756"/>
          </a:xfrm>
          <a:prstGeom prst="rect">
            <a:avLst/>
          </a:prstGeom>
          <a:noFill/>
          <a:ln w="9525">
            <a:noFill/>
            <a:miter lim="800000"/>
            <a:headEnd/>
            <a:tailEnd/>
          </a:ln>
        </p:spPr>
        <p:txBody>
          <a:bodyPr>
            <a:spAutoFit/>
          </a:bodyPr>
          <a:lstStyle/>
          <a:p>
            <a:pPr algn="ctr"/>
            <a:r>
              <a:rPr lang="en-US" sz="4000" dirty="0">
                <a:effectLst>
                  <a:outerShdw blurRad="38100" dist="38100" dir="2700000" algn="tl">
                    <a:srgbClr val="000000"/>
                  </a:outerShdw>
                </a:effectLst>
              </a:rPr>
              <a:t>SPIRITISM</a:t>
            </a:r>
          </a:p>
          <a:p>
            <a:endParaRPr lang="en-US" sz="2000" dirty="0">
              <a:effectLst>
                <a:outerShdw blurRad="38100" dist="38100" dir="2700000" algn="tl">
                  <a:srgbClr val="000000"/>
                </a:outerShdw>
              </a:effectLst>
            </a:endParaRPr>
          </a:p>
          <a:p>
            <a:r>
              <a:rPr lang="en-US" sz="2800" b="0" dirty="0">
                <a:effectLst>
                  <a:outerShdw blurRad="38100" dist="38100" dir="2700000" algn="tl">
                    <a:srgbClr val="000000"/>
                  </a:outerShdw>
                </a:effectLst>
              </a:rPr>
              <a:t>THE CAPACITY TO COMMUNICATE WITH THE SPIRITUAL WORLD RECOGNIZED IN THE PRACTICE OF YOGA WAS REINTRODUCED IN THE WESTERN WORLD IN 1850 BY ALLAN KARDEC.</a:t>
            </a:r>
          </a:p>
          <a:p>
            <a:endParaRPr lang="en-US" b="0" dirty="0">
              <a:effectLst>
                <a:outerShdw blurRad="38100" dist="38100" dir="2700000" algn="tl">
                  <a:srgbClr val="000000"/>
                </a:outerShdw>
              </a:effectLst>
            </a:endParaRPr>
          </a:p>
          <a:p>
            <a:pPr algn="ctr"/>
            <a:r>
              <a:rPr lang="en-US" sz="2800" b="0" dirty="0">
                <a:effectLst>
                  <a:outerShdw blurRad="38100" dist="38100" dir="2700000" algn="tl">
                    <a:srgbClr val="000000"/>
                  </a:outerShdw>
                </a:effectLst>
              </a:rPr>
              <a:t>ITS MAIN DEVELOPMENT HAS BEEN IN BRAZIL WITH 12,000 SPIRITIST CENTERS THAT PROVIDE FREE ASSISTANCE IN HEALTH AND RELATED  ISSUES</a:t>
            </a:r>
            <a:r>
              <a:rPr lang="en-US"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914400" y="381000"/>
            <a:ext cx="7315200" cy="1190625"/>
          </a:xfrm>
          <a:prstGeom prst="rect">
            <a:avLst/>
          </a:prstGeom>
          <a:noFill/>
          <a:ln w="9525">
            <a:noFill/>
            <a:miter lim="800000"/>
            <a:headEnd/>
            <a:tailEnd/>
          </a:ln>
          <a:effectLst/>
        </p:spPr>
        <p:txBody>
          <a:bodyPr>
            <a:spAutoFit/>
          </a:bodyPr>
          <a:lstStyle/>
          <a:p>
            <a:pPr algn="ctr">
              <a:defRPr/>
            </a:pPr>
            <a:r>
              <a:rPr lang="en-US">
                <a:effectLst>
                  <a:outerShdw blurRad="38100" dist="38100" dir="2700000" algn="tl">
                    <a:srgbClr val="000000"/>
                  </a:outerShdw>
                </a:effectLst>
                <a:cs typeface="+mn-cs"/>
              </a:rPr>
              <a:t>DIFFERENCE BETWEEN</a:t>
            </a:r>
          </a:p>
          <a:p>
            <a:pPr algn="ctr">
              <a:defRPr/>
            </a:pPr>
            <a:r>
              <a:rPr lang="en-US">
                <a:effectLst>
                  <a:outerShdw blurRad="38100" dist="38100" dir="2700000" algn="tl">
                    <a:srgbClr val="000000"/>
                  </a:outerShdw>
                </a:effectLst>
                <a:ea typeface="ＭＳ Ｐゴシック"/>
                <a:cs typeface="ＭＳ Ｐゴシック"/>
              </a:rPr>
              <a:t>SPIRITUAL &amp;  MATERIAL</a:t>
            </a:r>
          </a:p>
        </p:txBody>
      </p:sp>
      <p:pic>
        <p:nvPicPr>
          <p:cNvPr id="58371" name="Picture 4" descr="Spectrum"/>
          <p:cNvPicPr>
            <a:picLocks noChangeAspect="1" noChangeArrowheads="1"/>
          </p:cNvPicPr>
          <p:nvPr/>
        </p:nvPicPr>
        <p:blipFill>
          <a:blip r:embed="rId2"/>
          <a:srcRect/>
          <a:stretch>
            <a:fillRect/>
          </a:stretch>
        </p:blipFill>
        <p:spPr bwMode="auto">
          <a:xfrm>
            <a:off x="3276600" y="1600200"/>
            <a:ext cx="2706688" cy="2819400"/>
          </a:xfrm>
          <a:prstGeom prst="rect">
            <a:avLst/>
          </a:prstGeom>
          <a:noFill/>
          <a:ln w="9525">
            <a:noFill/>
            <a:miter lim="800000"/>
            <a:headEnd/>
            <a:tailEnd/>
          </a:ln>
        </p:spPr>
      </p:pic>
      <p:sp>
        <p:nvSpPr>
          <p:cNvPr id="58372" name="Text Box 4"/>
          <p:cNvSpPr txBox="1">
            <a:spLocks noChangeArrowheads="1"/>
          </p:cNvSpPr>
          <p:nvPr/>
        </p:nvSpPr>
        <p:spPr bwMode="auto">
          <a:xfrm>
            <a:off x="228600" y="4724400"/>
            <a:ext cx="8915400" cy="1311275"/>
          </a:xfrm>
          <a:prstGeom prst="rect">
            <a:avLst/>
          </a:prstGeom>
          <a:noFill/>
          <a:ln w="9525">
            <a:noFill/>
            <a:miter lim="800000"/>
            <a:headEnd/>
            <a:tailEnd/>
          </a:ln>
        </p:spPr>
        <p:txBody>
          <a:bodyPr>
            <a:spAutoFit/>
          </a:bodyPr>
          <a:lstStyle/>
          <a:p>
            <a:pPr algn="ctr"/>
            <a:r>
              <a:rPr lang="en-US" sz="4000" b="0">
                <a:effectLst>
                  <a:outerShdw blurRad="38100" dist="38100" dir="2700000" algn="tl">
                    <a:srgbClr val="000000"/>
                  </a:outerShdw>
                </a:effectLst>
              </a:rPr>
              <a:t>THE LIMITATION OF MATERIALISTIC SCIENCE</a:t>
            </a:r>
          </a:p>
        </p:txBody>
      </p:sp>
    </p:spTree>
  </p:cSld>
  <p:clrMapOvr>
    <a:masterClrMapping/>
  </p:clrMapOvr>
  <p:transition advClick="0" advTm="25000"/>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381000" y="1676400"/>
            <a:ext cx="8208963" cy="4749800"/>
          </a:xfrm>
          <a:prstGeom prst="rect">
            <a:avLst/>
          </a:prstGeom>
          <a:noFill/>
          <a:ln w="9525">
            <a:noFill/>
            <a:miter lim="800000"/>
            <a:headEnd/>
            <a:tailEnd/>
          </a:ln>
          <a:effectLst/>
        </p:spPr>
        <p:txBody>
          <a:bodyPr>
            <a:spAutoFit/>
          </a:bodyPr>
          <a:lstStyle/>
          <a:p>
            <a:pPr algn="ctr">
              <a:defRPr/>
            </a:pPr>
            <a:r>
              <a:rPr lang="en-US" sz="3400" dirty="0">
                <a:effectLst>
                  <a:outerShdw blurRad="38100" dist="38100" dir="2700000" algn="tl">
                    <a:srgbClr val="000000"/>
                  </a:outerShdw>
                </a:effectLst>
                <a:cs typeface="+mn-cs"/>
              </a:rPr>
              <a:t>MATERIALISTIC SCIENTISTS HAVE BLINDFOLDED US AND THEMSELVES,</a:t>
            </a:r>
            <a:r>
              <a:rPr lang="en-US" sz="3400" dirty="0">
                <a:solidFill>
                  <a:srgbClr val="00B0F0"/>
                </a:solidFill>
                <a:effectLst>
                  <a:outerShdw blurRad="38100" dist="38100" dir="2700000" algn="tl">
                    <a:srgbClr val="000000"/>
                  </a:outerShdw>
                </a:effectLst>
                <a:cs typeface="+mn-cs"/>
              </a:rPr>
              <a:t> </a:t>
            </a:r>
            <a:r>
              <a:rPr lang="en-US" sz="3400" dirty="0">
                <a:effectLst>
                  <a:outerShdw blurRad="38100" dist="38100" dir="2700000" algn="tl">
                    <a:srgbClr val="000000"/>
                  </a:outerShdw>
                </a:effectLst>
                <a:cs typeface="+mn-cs"/>
              </a:rPr>
              <a:t>IN MANY WAYS BECOMING A SOURCE  OF  DESTRUCTION. </a:t>
            </a:r>
          </a:p>
          <a:p>
            <a:pPr algn="ctr">
              <a:defRPr/>
            </a:pPr>
            <a:r>
              <a:rPr lang="en-US" sz="3400" dirty="0">
                <a:effectLst>
                  <a:outerShdw blurRad="38100" dist="38100" dir="2700000" algn="tl">
                    <a:srgbClr val="000000"/>
                  </a:outerShdw>
                </a:effectLst>
                <a:cs typeface="+mn-cs"/>
              </a:rPr>
              <a:t>SPIRITUAL SCIENCES EXPAND OUR CONSCIOUSNESS AND TRUE KNOWLEDGE TO COSMIC LEVELS.</a:t>
            </a:r>
          </a:p>
        </p:txBody>
      </p:sp>
      <p:sp>
        <p:nvSpPr>
          <p:cNvPr id="92163" name="Text Box 3"/>
          <p:cNvSpPr txBox="1">
            <a:spLocks noChangeArrowheads="1"/>
          </p:cNvSpPr>
          <p:nvPr/>
        </p:nvSpPr>
        <p:spPr bwMode="auto">
          <a:xfrm>
            <a:off x="1295400" y="609600"/>
            <a:ext cx="7048500" cy="64135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cs typeface="+mn-cs"/>
              </a:rPr>
              <a:t>WHY SPIRITUAL SCIENCES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253954" name="Picture 1026" descr="C:\Documents and Settings\Administrator\My Documents\My Pictures\7 chakras reduced.jpg"/>
          <p:cNvPicPr>
            <a:picLocks noChangeAspect="1" noChangeArrowheads="1"/>
          </p:cNvPicPr>
          <p:nvPr/>
        </p:nvPicPr>
        <p:blipFill>
          <a:blip r:embed="rId2"/>
          <a:srcRect/>
          <a:stretch>
            <a:fillRect/>
          </a:stretch>
        </p:blipFill>
        <p:spPr bwMode="auto">
          <a:xfrm>
            <a:off x="533400" y="1066800"/>
            <a:ext cx="2971800" cy="5514975"/>
          </a:xfrm>
          <a:prstGeom prst="rect">
            <a:avLst/>
          </a:prstGeom>
          <a:noFill/>
          <a:ln w="9525">
            <a:noFill/>
            <a:miter lim="800000"/>
            <a:headEnd/>
            <a:tailEnd/>
          </a:ln>
        </p:spPr>
      </p:pic>
      <p:sp>
        <p:nvSpPr>
          <p:cNvPr id="37899" name="Text Box 11"/>
          <p:cNvSpPr txBox="1">
            <a:spLocks noChangeArrowheads="1"/>
          </p:cNvSpPr>
          <p:nvPr/>
        </p:nvSpPr>
        <p:spPr bwMode="auto">
          <a:xfrm>
            <a:off x="0" y="196850"/>
            <a:ext cx="9144000" cy="641350"/>
          </a:xfrm>
          <a:prstGeom prst="rect">
            <a:avLst/>
          </a:prstGeom>
          <a:noFill/>
          <a:ln w="9525">
            <a:noFill/>
            <a:miter lim="800000"/>
            <a:headEnd/>
            <a:tailEnd/>
          </a:ln>
          <a:effectLst/>
        </p:spPr>
        <p:txBody>
          <a:bodyPr>
            <a:spAutoFit/>
          </a:bodyPr>
          <a:lstStyle/>
          <a:p>
            <a:pPr algn="ctr">
              <a:defRPr/>
            </a:pPr>
            <a:r>
              <a:rPr lang="es-VE">
                <a:effectLst>
                  <a:outerShdw blurRad="38100" dist="38100" dir="2700000" algn="tl">
                    <a:srgbClr val="000000"/>
                  </a:outerShdw>
                </a:effectLst>
                <a:ea typeface="ＭＳ Ｐゴシック"/>
                <a:cs typeface="ＭＳ Ｐゴシック"/>
              </a:rPr>
              <a:t>ESOTERIC ANATOMY</a:t>
            </a:r>
            <a:endParaRPr lang="en-US">
              <a:effectLst>
                <a:outerShdw blurRad="38100" dist="38100" dir="2700000" algn="tl">
                  <a:srgbClr val="000000"/>
                </a:outerShdw>
              </a:effectLst>
              <a:ea typeface="ＭＳ Ｐゴシック"/>
              <a:cs typeface="ＭＳ Ｐゴシック"/>
            </a:endParaRPr>
          </a:p>
        </p:txBody>
      </p:sp>
      <p:sp>
        <p:nvSpPr>
          <p:cNvPr id="60420" name="Text Box 12"/>
          <p:cNvSpPr txBox="1">
            <a:spLocks noChangeArrowheads="1"/>
          </p:cNvSpPr>
          <p:nvPr/>
        </p:nvSpPr>
        <p:spPr bwMode="auto">
          <a:xfrm>
            <a:off x="3560763" y="914400"/>
            <a:ext cx="5583237" cy="4933950"/>
          </a:xfrm>
          <a:prstGeom prst="rect">
            <a:avLst/>
          </a:prstGeom>
          <a:noFill/>
          <a:ln w="9525">
            <a:noFill/>
            <a:miter lim="800000"/>
            <a:headEnd/>
            <a:tailEnd/>
          </a:ln>
        </p:spPr>
        <p:txBody>
          <a:bodyPr wrap="none">
            <a:spAutoFit/>
          </a:bodyPr>
          <a:lstStyle/>
          <a:p>
            <a:r>
              <a:rPr lang="en-US" sz="2400">
                <a:latin typeface="Arial Narrow" pitchFamily="34" charset="0"/>
              </a:rPr>
              <a:t>7</a:t>
            </a:r>
            <a:r>
              <a:rPr lang="en-US" sz="2400" baseline="30000">
                <a:latin typeface="Arial Narrow" pitchFamily="34" charset="0"/>
              </a:rPr>
              <a:t>th</a:t>
            </a:r>
            <a:r>
              <a:rPr lang="en-US" sz="2400">
                <a:latin typeface="Arial Narrow" pitchFamily="34" charset="0"/>
              </a:rPr>
              <a:t> . Enlightenment        Demonic nature</a:t>
            </a:r>
            <a:r>
              <a:rPr lang="en-US" sz="2800">
                <a:latin typeface="Arial" charset="0"/>
              </a:rPr>
              <a:t> </a:t>
            </a:r>
          </a:p>
          <a:p>
            <a:endParaRPr lang="en-US" sz="800">
              <a:latin typeface="Arial" charset="0"/>
            </a:endParaRPr>
          </a:p>
          <a:p>
            <a:r>
              <a:rPr lang="en-US" sz="2400">
                <a:latin typeface="Arial Narrow" pitchFamily="34" charset="0"/>
              </a:rPr>
              <a:t>6</a:t>
            </a:r>
            <a:r>
              <a:rPr lang="en-US" sz="2400" baseline="30000">
                <a:latin typeface="Arial Narrow" pitchFamily="34" charset="0"/>
              </a:rPr>
              <a:t>th  </a:t>
            </a:r>
            <a:r>
              <a:rPr lang="en-US" sz="2400">
                <a:latin typeface="Arial Narrow" pitchFamily="34" charset="0"/>
              </a:rPr>
              <a:t>  Awakening             Resentment  Delusion</a:t>
            </a:r>
          </a:p>
          <a:p>
            <a:endParaRPr lang="en-US" sz="3200">
              <a:latin typeface="Arial Narrow" pitchFamily="34" charset="0"/>
            </a:endParaRPr>
          </a:p>
          <a:p>
            <a:endParaRPr lang="en-US" sz="800">
              <a:latin typeface="Arial Narrow" pitchFamily="34" charset="0"/>
            </a:endParaRPr>
          </a:p>
          <a:p>
            <a:r>
              <a:rPr lang="en-US" sz="2400">
                <a:latin typeface="Arial Narrow" pitchFamily="34" charset="0"/>
              </a:rPr>
              <a:t>5</a:t>
            </a:r>
            <a:r>
              <a:rPr lang="en-US" sz="2400" baseline="30000">
                <a:latin typeface="Arial Narrow" pitchFamily="34" charset="0"/>
              </a:rPr>
              <a:t>th</a:t>
            </a:r>
            <a:r>
              <a:rPr lang="en-US" sz="2400">
                <a:latin typeface="Arial Narrow" pitchFamily="34" charset="0"/>
              </a:rPr>
              <a:t>   Respect                   Imposition   Tyranny</a:t>
            </a:r>
          </a:p>
          <a:p>
            <a:endParaRPr lang="en-US" sz="1800">
              <a:latin typeface="Arial Narrow" pitchFamily="34" charset="0"/>
            </a:endParaRPr>
          </a:p>
          <a:p>
            <a:r>
              <a:rPr lang="en-US" sz="2400">
                <a:latin typeface="Arial Narrow" pitchFamily="34" charset="0"/>
              </a:rPr>
              <a:t>4</a:t>
            </a:r>
            <a:r>
              <a:rPr lang="en-US" sz="2400" baseline="30000">
                <a:latin typeface="Arial Narrow" pitchFamily="34" charset="0"/>
              </a:rPr>
              <a:t>th</a:t>
            </a:r>
            <a:r>
              <a:rPr lang="en-US" sz="2400">
                <a:latin typeface="Arial Narrow" pitchFamily="34" charset="0"/>
              </a:rPr>
              <a:t>   </a:t>
            </a:r>
            <a:r>
              <a:rPr lang="en-US" sz="3200">
                <a:latin typeface="Arial Narrow" pitchFamily="34" charset="0"/>
              </a:rPr>
              <a:t>LOVE               </a:t>
            </a:r>
            <a:r>
              <a:rPr lang="en-US" sz="2400">
                <a:latin typeface="Arial Narrow" pitchFamily="34" charset="0"/>
              </a:rPr>
              <a:t>Hatred          Envy</a:t>
            </a:r>
          </a:p>
          <a:p>
            <a:endParaRPr lang="en-US" sz="2400">
              <a:latin typeface="Arial Narrow" pitchFamily="34" charset="0"/>
            </a:endParaRPr>
          </a:p>
          <a:p>
            <a:endParaRPr lang="en-US" sz="2400">
              <a:latin typeface="Arial Narrow" pitchFamily="34" charset="0"/>
            </a:endParaRPr>
          </a:p>
          <a:p>
            <a:r>
              <a:rPr lang="en-US" sz="2400">
                <a:latin typeface="Arial Narrow" pitchFamily="34" charset="0"/>
              </a:rPr>
              <a:t>3</a:t>
            </a:r>
            <a:r>
              <a:rPr lang="en-US" sz="2400" baseline="30000">
                <a:latin typeface="Arial Narrow" pitchFamily="34" charset="0"/>
              </a:rPr>
              <a:t>rd</a:t>
            </a:r>
            <a:r>
              <a:rPr lang="en-US" sz="2400">
                <a:latin typeface="Arial Narrow" pitchFamily="34" charset="0"/>
              </a:rPr>
              <a:t>   Power                  Domination Exploitation</a:t>
            </a:r>
          </a:p>
          <a:p>
            <a:endParaRPr lang="en-US" sz="1200">
              <a:latin typeface="Arial Narrow" pitchFamily="34" charset="0"/>
            </a:endParaRPr>
          </a:p>
          <a:p>
            <a:r>
              <a:rPr lang="en-US" sz="2400">
                <a:latin typeface="Arial Narrow" pitchFamily="34" charset="0"/>
              </a:rPr>
              <a:t>2</a:t>
            </a:r>
            <a:r>
              <a:rPr lang="en-US" sz="2400" baseline="30000">
                <a:latin typeface="Arial Narrow" pitchFamily="34" charset="0"/>
              </a:rPr>
              <a:t>nd</a:t>
            </a:r>
            <a:r>
              <a:rPr lang="en-US" sz="2400">
                <a:latin typeface="Arial Narrow" pitchFamily="34" charset="0"/>
              </a:rPr>
              <a:t>  Generosity           Selfishness  Hoarding</a:t>
            </a:r>
          </a:p>
          <a:p>
            <a:endParaRPr lang="en-US" sz="1200">
              <a:latin typeface="Arial Narrow" pitchFamily="34" charset="0"/>
            </a:endParaRPr>
          </a:p>
          <a:p>
            <a:r>
              <a:rPr lang="en-US" sz="2400">
                <a:latin typeface="Arial Narrow" pitchFamily="34" charset="0"/>
              </a:rPr>
              <a:t>1</a:t>
            </a:r>
            <a:r>
              <a:rPr lang="en-US" sz="2400" baseline="30000">
                <a:latin typeface="Arial Narrow" pitchFamily="34" charset="0"/>
              </a:rPr>
              <a:t>st</a:t>
            </a:r>
            <a:r>
              <a:rPr lang="en-US" sz="2400">
                <a:latin typeface="Arial Narrow" pitchFamily="34" charset="0"/>
              </a:rPr>
              <a:t>   Courage               Fear  Anger  Survival</a:t>
            </a:r>
          </a:p>
        </p:txBody>
      </p:sp>
      <p:sp>
        <p:nvSpPr>
          <p:cNvPr id="60421" name="Text Box 13"/>
          <p:cNvSpPr txBox="1">
            <a:spLocks noChangeArrowheads="1"/>
          </p:cNvSpPr>
          <p:nvPr/>
        </p:nvSpPr>
        <p:spPr bwMode="auto">
          <a:xfrm>
            <a:off x="2286000" y="1295400"/>
            <a:ext cx="1031875" cy="396875"/>
          </a:xfrm>
          <a:prstGeom prst="rect">
            <a:avLst/>
          </a:prstGeom>
          <a:noFill/>
          <a:ln w="9525">
            <a:noFill/>
            <a:miter lim="800000"/>
            <a:headEnd/>
            <a:tailEnd/>
          </a:ln>
        </p:spPr>
        <p:txBody>
          <a:bodyPr wrap="none">
            <a:spAutoFit/>
          </a:bodyPr>
          <a:lstStyle/>
          <a:p>
            <a:r>
              <a:rPr lang="en-US" sz="2000">
                <a:solidFill>
                  <a:schemeClr val="tx1"/>
                </a:solidFill>
                <a:latin typeface="Arial" charset="0"/>
              </a:rPr>
              <a:t>DIVINE</a:t>
            </a:r>
          </a:p>
        </p:txBody>
      </p:sp>
      <p:sp>
        <p:nvSpPr>
          <p:cNvPr id="60422" name="Text Box 14"/>
          <p:cNvSpPr txBox="1">
            <a:spLocks noChangeArrowheads="1"/>
          </p:cNvSpPr>
          <p:nvPr/>
        </p:nvSpPr>
        <p:spPr bwMode="auto">
          <a:xfrm>
            <a:off x="2193925" y="2830513"/>
            <a:ext cx="1131888" cy="396875"/>
          </a:xfrm>
          <a:prstGeom prst="rect">
            <a:avLst/>
          </a:prstGeom>
          <a:noFill/>
          <a:ln w="9525">
            <a:noFill/>
            <a:miter lim="800000"/>
            <a:headEnd/>
            <a:tailEnd/>
          </a:ln>
        </p:spPr>
        <p:txBody>
          <a:bodyPr wrap="none">
            <a:spAutoFit/>
          </a:bodyPr>
          <a:lstStyle/>
          <a:p>
            <a:r>
              <a:rPr lang="en-US" sz="2000">
                <a:solidFill>
                  <a:schemeClr val="tx1"/>
                </a:solidFill>
                <a:latin typeface="Arial" charset="0"/>
              </a:rPr>
              <a:t>HUMAN</a:t>
            </a:r>
          </a:p>
        </p:txBody>
      </p:sp>
      <p:sp>
        <p:nvSpPr>
          <p:cNvPr id="60423" name="Text Box 15"/>
          <p:cNvSpPr txBox="1">
            <a:spLocks noChangeArrowheads="1"/>
          </p:cNvSpPr>
          <p:nvPr/>
        </p:nvSpPr>
        <p:spPr bwMode="auto">
          <a:xfrm>
            <a:off x="2209800" y="4800600"/>
            <a:ext cx="1173163" cy="396875"/>
          </a:xfrm>
          <a:prstGeom prst="rect">
            <a:avLst/>
          </a:prstGeom>
          <a:noFill/>
          <a:ln w="9525">
            <a:noFill/>
            <a:miter lim="800000"/>
            <a:headEnd/>
            <a:tailEnd/>
          </a:ln>
        </p:spPr>
        <p:txBody>
          <a:bodyPr wrap="none">
            <a:spAutoFit/>
          </a:bodyPr>
          <a:lstStyle/>
          <a:p>
            <a:r>
              <a:rPr lang="en-US" sz="2000">
                <a:solidFill>
                  <a:schemeClr val="tx1"/>
                </a:solidFill>
                <a:latin typeface="Arial" charset="0"/>
              </a:rPr>
              <a:t>ANIMAL</a:t>
            </a:r>
          </a:p>
        </p:txBody>
      </p:sp>
      <p:sp>
        <p:nvSpPr>
          <p:cNvPr id="60424" name="Text Box 16"/>
          <p:cNvSpPr txBox="1">
            <a:spLocks noChangeArrowheads="1"/>
          </p:cNvSpPr>
          <p:nvPr/>
        </p:nvSpPr>
        <p:spPr bwMode="auto">
          <a:xfrm>
            <a:off x="3505200" y="5943600"/>
            <a:ext cx="5173663" cy="519113"/>
          </a:xfrm>
          <a:prstGeom prst="rect">
            <a:avLst/>
          </a:prstGeom>
          <a:noFill/>
          <a:ln w="9525">
            <a:noFill/>
            <a:miter lim="800000"/>
            <a:headEnd/>
            <a:tailEnd/>
          </a:ln>
        </p:spPr>
        <p:txBody>
          <a:bodyPr wrap="none">
            <a:spAutoFit/>
          </a:bodyPr>
          <a:lstStyle/>
          <a:p>
            <a:r>
              <a:rPr lang="en-US" sz="2400">
                <a:latin typeface="Arial Rounded MT Bold" pitchFamily="34" charset="0"/>
              </a:rPr>
              <a:t>DEVELOPED</a:t>
            </a:r>
            <a:r>
              <a:rPr lang="en-US" sz="2800">
                <a:solidFill>
                  <a:srgbClr val="990000"/>
                </a:solidFill>
                <a:latin typeface="Arial Narrow" pitchFamily="34" charset="0"/>
              </a:rPr>
              <a:t>         </a:t>
            </a:r>
            <a:r>
              <a:rPr lang="en-US" sz="2400">
                <a:latin typeface="Arial Rounded MT Bold" pitchFamily="34" charset="0"/>
              </a:rPr>
              <a:t>UNDEVELOPED</a:t>
            </a:r>
          </a:p>
        </p:txBody>
      </p:sp>
      <p:sp>
        <p:nvSpPr>
          <p:cNvPr id="87049" name="Text Box 9"/>
          <p:cNvSpPr txBox="1">
            <a:spLocks noChangeArrowheads="1"/>
          </p:cNvSpPr>
          <p:nvPr/>
        </p:nvSpPr>
        <p:spPr bwMode="auto">
          <a:xfrm>
            <a:off x="685800" y="2514600"/>
            <a:ext cx="904875" cy="396875"/>
          </a:xfrm>
          <a:prstGeom prst="rect">
            <a:avLst/>
          </a:prstGeom>
          <a:noFill/>
          <a:ln w="9525">
            <a:noFill/>
            <a:miter lim="800000"/>
            <a:headEnd/>
            <a:tailEnd/>
          </a:ln>
          <a:effectLst/>
        </p:spPr>
        <p:txBody>
          <a:bodyPr wrap="none">
            <a:spAutoFit/>
          </a:bodyPr>
          <a:lstStyle/>
          <a:p>
            <a:pPr>
              <a:defRPr/>
            </a:pPr>
            <a:r>
              <a:rPr lang="en-US" sz="2000">
                <a:solidFill>
                  <a:schemeClr val="tx1"/>
                </a:solidFill>
                <a:effectLst>
                  <a:outerShdw blurRad="38100" dist="38100" dir="2700000" algn="tl">
                    <a:srgbClr val="FFFFFF"/>
                  </a:outerShdw>
                </a:effectLst>
                <a:latin typeface="Arial Narrow" pitchFamily="34" charset="0"/>
                <a:cs typeface="+mn-cs"/>
              </a:rPr>
              <a:t>SPACE</a:t>
            </a:r>
          </a:p>
        </p:txBody>
      </p:sp>
      <p:sp>
        <p:nvSpPr>
          <p:cNvPr id="87050" name="Text Box 10"/>
          <p:cNvSpPr txBox="1">
            <a:spLocks noChangeArrowheads="1"/>
          </p:cNvSpPr>
          <p:nvPr/>
        </p:nvSpPr>
        <p:spPr bwMode="auto">
          <a:xfrm>
            <a:off x="762000" y="3200400"/>
            <a:ext cx="542925" cy="396875"/>
          </a:xfrm>
          <a:prstGeom prst="rect">
            <a:avLst/>
          </a:prstGeom>
          <a:noFill/>
          <a:ln w="9525">
            <a:noFill/>
            <a:miter lim="800000"/>
            <a:headEnd/>
            <a:tailEnd/>
          </a:ln>
          <a:effectLst/>
        </p:spPr>
        <p:txBody>
          <a:bodyPr wrap="none">
            <a:spAutoFit/>
          </a:bodyPr>
          <a:lstStyle/>
          <a:p>
            <a:pPr>
              <a:defRPr/>
            </a:pPr>
            <a:r>
              <a:rPr lang="en-US" sz="2000">
                <a:solidFill>
                  <a:schemeClr val="tx1"/>
                </a:solidFill>
                <a:effectLst>
                  <a:outerShdw blurRad="38100" dist="38100" dir="2700000" algn="tl">
                    <a:srgbClr val="FFFFFF"/>
                  </a:outerShdw>
                </a:effectLst>
                <a:latin typeface="Arial Narrow" pitchFamily="34" charset="0"/>
                <a:cs typeface="+mn-cs"/>
              </a:rPr>
              <a:t>AIR</a:t>
            </a:r>
          </a:p>
        </p:txBody>
      </p:sp>
      <p:sp>
        <p:nvSpPr>
          <p:cNvPr id="87051" name="Text Box 11"/>
          <p:cNvSpPr txBox="1">
            <a:spLocks noChangeArrowheads="1"/>
          </p:cNvSpPr>
          <p:nvPr/>
        </p:nvSpPr>
        <p:spPr bwMode="auto">
          <a:xfrm>
            <a:off x="685800" y="4191000"/>
            <a:ext cx="658813" cy="396875"/>
          </a:xfrm>
          <a:prstGeom prst="rect">
            <a:avLst/>
          </a:prstGeom>
          <a:noFill/>
          <a:ln w="9525">
            <a:noFill/>
            <a:miter lim="800000"/>
            <a:headEnd/>
            <a:tailEnd/>
          </a:ln>
          <a:effectLst/>
        </p:spPr>
        <p:txBody>
          <a:bodyPr wrap="none">
            <a:spAutoFit/>
          </a:bodyPr>
          <a:lstStyle/>
          <a:p>
            <a:pPr>
              <a:defRPr/>
            </a:pPr>
            <a:r>
              <a:rPr lang="en-US" sz="2000">
                <a:solidFill>
                  <a:schemeClr val="tx1"/>
                </a:solidFill>
                <a:effectLst>
                  <a:outerShdw blurRad="38100" dist="38100" dir="2700000" algn="tl">
                    <a:srgbClr val="FFFFFF"/>
                  </a:outerShdw>
                </a:effectLst>
                <a:latin typeface="Arial Narrow" pitchFamily="34" charset="0"/>
                <a:cs typeface="+mn-cs"/>
              </a:rPr>
              <a:t>FIRE</a:t>
            </a:r>
          </a:p>
        </p:txBody>
      </p:sp>
      <p:sp>
        <p:nvSpPr>
          <p:cNvPr id="87052" name="Text Box 12"/>
          <p:cNvSpPr txBox="1">
            <a:spLocks noChangeArrowheads="1"/>
          </p:cNvSpPr>
          <p:nvPr/>
        </p:nvSpPr>
        <p:spPr bwMode="auto">
          <a:xfrm>
            <a:off x="685800" y="4927600"/>
            <a:ext cx="949325" cy="396875"/>
          </a:xfrm>
          <a:prstGeom prst="rect">
            <a:avLst/>
          </a:prstGeom>
          <a:noFill/>
          <a:ln w="9525">
            <a:noFill/>
            <a:miter lim="800000"/>
            <a:headEnd/>
            <a:tailEnd/>
          </a:ln>
          <a:effectLst/>
        </p:spPr>
        <p:txBody>
          <a:bodyPr wrap="none">
            <a:spAutoFit/>
          </a:bodyPr>
          <a:lstStyle/>
          <a:p>
            <a:pPr>
              <a:defRPr/>
            </a:pPr>
            <a:r>
              <a:rPr lang="en-US" sz="2000">
                <a:solidFill>
                  <a:schemeClr val="tx1"/>
                </a:solidFill>
                <a:effectLst>
                  <a:outerShdw blurRad="38100" dist="38100" dir="2700000" algn="tl">
                    <a:srgbClr val="FFFFFF"/>
                  </a:outerShdw>
                </a:effectLst>
                <a:latin typeface="Arial Narrow" pitchFamily="34" charset="0"/>
                <a:cs typeface="+mn-cs"/>
              </a:rPr>
              <a:t>WATER</a:t>
            </a:r>
          </a:p>
        </p:txBody>
      </p:sp>
      <p:sp>
        <p:nvSpPr>
          <p:cNvPr id="60429" name="Text Box 15"/>
          <p:cNvSpPr txBox="1">
            <a:spLocks noChangeArrowheads="1"/>
          </p:cNvSpPr>
          <p:nvPr/>
        </p:nvSpPr>
        <p:spPr bwMode="auto">
          <a:xfrm>
            <a:off x="685800" y="5638800"/>
            <a:ext cx="903288" cy="396875"/>
          </a:xfrm>
          <a:prstGeom prst="rect">
            <a:avLst/>
          </a:prstGeom>
          <a:noFill/>
          <a:ln w="9525">
            <a:noFill/>
            <a:miter lim="800000"/>
            <a:headEnd/>
            <a:tailEnd/>
          </a:ln>
        </p:spPr>
        <p:txBody>
          <a:bodyPr wrap="none">
            <a:spAutoFit/>
          </a:bodyPr>
          <a:lstStyle/>
          <a:p>
            <a:r>
              <a:rPr lang="en-US" sz="2000">
                <a:solidFill>
                  <a:schemeClr val="tx1"/>
                </a:solidFill>
                <a:latin typeface="Arial Narrow" pitchFamily="34" charset="0"/>
              </a:rPr>
              <a:t>EARTH</a:t>
            </a: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3954"/>
                                        </p:tgtEl>
                                        <p:attrNameLst>
                                          <p:attrName>style.visibility</p:attrName>
                                        </p:attrNameLst>
                                      </p:cBhvr>
                                      <p:to>
                                        <p:strVal val="visible"/>
                                      </p:to>
                                    </p:set>
                                    <p:anim calcmode="lin" valueType="num">
                                      <p:cBhvr additive="base">
                                        <p:cTn id="7" dur="500" fill="hold"/>
                                        <p:tgtEl>
                                          <p:spTgt spid="253954"/>
                                        </p:tgtEl>
                                        <p:attrNameLst>
                                          <p:attrName>ppt_x</p:attrName>
                                        </p:attrNameLst>
                                      </p:cBhvr>
                                      <p:tavLst>
                                        <p:tav tm="0">
                                          <p:val>
                                            <p:strVal val="0-#ppt_w/2"/>
                                          </p:val>
                                        </p:tav>
                                        <p:tav tm="100000">
                                          <p:val>
                                            <p:strVal val="#ppt_x"/>
                                          </p:val>
                                        </p:tav>
                                      </p:tavLst>
                                    </p:anim>
                                    <p:anim calcmode="lin" valueType="num">
                                      <p:cBhvr additive="base">
                                        <p:cTn id="8" dur="500" fill="hold"/>
                                        <p:tgtEl>
                                          <p:spTgt spid="2539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61442" name="Picture 6" descr="US_Army_Medical_Corps_Branch_Plaque">
            <a:hlinkClick r:id="rId2"/>
          </p:cNvPr>
          <p:cNvPicPr>
            <a:picLocks noChangeAspect="1" noChangeArrowheads="1"/>
          </p:cNvPicPr>
          <p:nvPr/>
        </p:nvPicPr>
        <p:blipFill>
          <a:blip r:embed="rId3"/>
          <a:srcRect/>
          <a:stretch>
            <a:fillRect/>
          </a:stretch>
        </p:blipFill>
        <p:spPr bwMode="auto">
          <a:xfrm>
            <a:off x="2667000" y="1828800"/>
            <a:ext cx="3657600" cy="3276600"/>
          </a:xfrm>
          <a:prstGeom prst="rect">
            <a:avLst/>
          </a:prstGeom>
          <a:noFill/>
          <a:ln w="9525">
            <a:noFill/>
            <a:miter lim="800000"/>
            <a:headEnd/>
            <a:tailEnd/>
          </a:ln>
        </p:spPr>
      </p:pic>
      <p:sp>
        <p:nvSpPr>
          <p:cNvPr id="138247" name="Text Box 7"/>
          <p:cNvSpPr txBox="1">
            <a:spLocks noChangeArrowheads="1"/>
          </p:cNvSpPr>
          <p:nvPr/>
        </p:nvSpPr>
        <p:spPr bwMode="auto">
          <a:xfrm>
            <a:off x="1676400" y="381000"/>
            <a:ext cx="5619750" cy="1249363"/>
          </a:xfrm>
          <a:prstGeom prst="rect">
            <a:avLst/>
          </a:prstGeom>
          <a:noFill/>
          <a:ln w="9525">
            <a:noFill/>
            <a:miter lim="800000"/>
            <a:headEnd/>
            <a:tailEnd/>
          </a:ln>
          <a:effectLst/>
        </p:spPr>
        <p:txBody>
          <a:bodyPr wrap="none">
            <a:spAutoFit/>
          </a:bodyPr>
          <a:lstStyle/>
          <a:p>
            <a:pPr>
              <a:defRPr/>
            </a:pPr>
            <a:r>
              <a:rPr lang="en-US" sz="3200">
                <a:effectLst>
                  <a:outerShdw blurRad="38100" dist="38100" dir="2700000" algn="tl">
                    <a:srgbClr val="000000"/>
                  </a:outerShdw>
                </a:effectLst>
                <a:cs typeface="+mn-cs"/>
              </a:rPr>
              <a:t>    ANCIENT WISDOM</a:t>
            </a:r>
          </a:p>
          <a:p>
            <a:pPr>
              <a:defRPr/>
            </a:pPr>
            <a:r>
              <a:rPr lang="en-US" sz="4400" b="0">
                <a:effectLst>
                  <a:outerShdw blurRad="38100" dist="38100" dir="2700000" algn="tl">
                    <a:srgbClr val="000000"/>
                  </a:outerShdw>
                </a:effectLst>
                <a:cs typeface="+mn-cs"/>
              </a:rPr>
              <a:t>THE  CADUCEUS  </a:t>
            </a:r>
          </a:p>
        </p:txBody>
      </p:sp>
      <p:sp>
        <p:nvSpPr>
          <p:cNvPr id="138248" name="Text Box 8"/>
          <p:cNvSpPr txBox="1">
            <a:spLocks noChangeArrowheads="1"/>
          </p:cNvSpPr>
          <p:nvPr/>
        </p:nvSpPr>
        <p:spPr bwMode="auto">
          <a:xfrm>
            <a:off x="2209800" y="5486400"/>
            <a:ext cx="4810125" cy="519113"/>
          </a:xfrm>
          <a:prstGeom prst="rect">
            <a:avLst/>
          </a:prstGeom>
          <a:noFill/>
          <a:ln w="9525">
            <a:noFill/>
            <a:miter lim="800000"/>
            <a:headEnd/>
            <a:tailEnd/>
          </a:ln>
          <a:effectLst/>
        </p:spPr>
        <p:txBody>
          <a:bodyPr wrap="none">
            <a:spAutoFit/>
          </a:bodyPr>
          <a:lstStyle/>
          <a:p>
            <a:pPr>
              <a:defRPr/>
            </a:pPr>
            <a:r>
              <a:rPr lang="en-US" sz="2800" b="0">
                <a:effectLst>
                  <a:outerShdw blurRad="38100" dist="38100" dir="2700000" algn="tl">
                    <a:srgbClr val="000000"/>
                  </a:outerShdw>
                </a:effectLst>
                <a:cs typeface="+mn-cs"/>
              </a:rPr>
              <a:t>HERMES  TRIMEGISTUS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62466" name="Picture 5" descr="swami3[1]"/>
          <p:cNvPicPr>
            <a:picLocks noChangeAspect="1" noChangeArrowheads="1"/>
          </p:cNvPicPr>
          <p:nvPr/>
        </p:nvPicPr>
        <p:blipFill>
          <a:blip r:embed="rId2"/>
          <a:srcRect/>
          <a:stretch>
            <a:fillRect/>
          </a:stretch>
        </p:blipFill>
        <p:spPr bwMode="auto">
          <a:xfrm>
            <a:off x="762000" y="990600"/>
            <a:ext cx="3810000" cy="4595813"/>
          </a:xfrm>
          <a:prstGeom prst="rect">
            <a:avLst/>
          </a:prstGeom>
          <a:noFill/>
          <a:ln w="9525">
            <a:noFill/>
            <a:miter lim="800000"/>
            <a:headEnd/>
            <a:tailEnd/>
          </a:ln>
        </p:spPr>
      </p:pic>
      <p:sp>
        <p:nvSpPr>
          <p:cNvPr id="137222" name="Text Box 6"/>
          <p:cNvSpPr txBox="1">
            <a:spLocks noChangeArrowheads="1"/>
          </p:cNvSpPr>
          <p:nvPr/>
        </p:nvSpPr>
        <p:spPr bwMode="auto">
          <a:xfrm>
            <a:off x="2509043" y="5698779"/>
            <a:ext cx="4830763" cy="579438"/>
          </a:xfrm>
          <a:prstGeom prst="rect">
            <a:avLst/>
          </a:prstGeom>
          <a:noFill/>
          <a:ln w="9525">
            <a:noFill/>
            <a:miter lim="800000"/>
            <a:headEnd/>
            <a:tailEnd/>
          </a:ln>
          <a:effectLst/>
        </p:spPr>
        <p:txBody>
          <a:bodyPr wrap="none">
            <a:spAutoFit/>
          </a:bodyPr>
          <a:lstStyle/>
          <a:p>
            <a:pPr>
              <a:defRPr/>
            </a:pPr>
            <a:r>
              <a:rPr lang="en-US" sz="3200" b="0" dirty="0">
                <a:effectLst>
                  <a:outerShdw blurRad="38100" dist="38100" dir="2700000" algn="tl">
                    <a:srgbClr val="000000"/>
                  </a:outerShdw>
                </a:effectLst>
                <a:cs typeface="+mn-cs"/>
              </a:rPr>
              <a:t>SRI SATYA SAI BABA</a:t>
            </a:r>
          </a:p>
        </p:txBody>
      </p:sp>
      <p:pic>
        <p:nvPicPr>
          <p:cNvPr id="62468" name="Picture 4" descr="Swami's gift"/>
          <p:cNvPicPr>
            <a:picLocks noChangeAspect="1" noChangeArrowheads="1"/>
          </p:cNvPicPr>
          <p:nvPr/>
        </p:nvPicPr>
        <p:blipFill>
          <a:blip r:embed="rId3"/>
          <a:srcRect/>
          <a:stretch>
            <a:fillRect/>
          </a:stretch>
        </p:blipFill>
        <p:spPr bwMode="auto">
          <a:xfrm>
            <a:off x="5105400" y="990600"/>
            <a:ext cx="3275013" cy="4648200"/>
          </a:xfrm>
          <a:prstGeom prst="rect">
            <a:avLst/>
          </a:prstGeom>
          <a:noFill/>
          <a:ln w="9525">
            <a:noFill/>
            <a:miter lim="800000"/>
            <a:headEnd/>
            <a:tailEnd/>
          </a:ln>
        </p:spPr>
      </p:pic>
      <p:sp>
        <p:nvSpPr>
          <p:cNvPr id="95237" name="Text Box 5"/>
          <p:cNvSpPr txBox="1">
            <a:spLocks noChangeArrowheads="1"/>
          </p:cNvSpPr>
          <p:nvPr/>
        </p:nvSpPr>
        <p:spPr bwMode="auto">
          <a:xfrm>
            <a:off x="1828800" y="304800"/>
            <a:ext cx="6191250" cy="579438"/>
          </a:xfrm>
          <a:prstGeom prst="rect">
            <a:avLst/>
          </a:prstGeom>
          <a:noFill/>
          <a:ln w="9525">
            <a:noFill/>
            <a:miter lim="800000"/>
            <a:headEnd/>
            <a:tailEnd/>
          </a:ln>
          <a:effectLst/>
        </p:spPr>
        <p:txBody>
          <a:bodyPr wrap="none">
            <a:spAutoFit/>
          </a:bodyPr>
          <a:lstStyle/>
          <a:p>
            <a:pPr>
              <a:defRPr/>
            </a:pPr>
            <a:r>
              <a:rPr lang="en-US" sz="3200">
                <a:effectLst>
                  <a:outerShdw blurRad="38100" dist="38100" dir="2700000" algn="tl">
                    <a:srgbClr val="000000"/>
                  </a:outerShdw>
                </a:effectLst>
                <a:cs typeface="+mn-cs"/>
              </a:rPr>
              <a:t>MODERN  DEMOSTRATION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63490" name="Picture 2" descr="C:\Documents and Settings\Administrator\My Documents\My Pictures\Public surgery.jpg"/>
          <p:cNvPicPr>
            <a:picLocks noChangeAspect="1" noChangeArrowheads="1"/>
          </p:cNvPicPr>
          <p:nvPr/>
        </p:nvPicPr>
        <p:blipFill>
          <a:blip r:embed="rId2"/>
          <a:srcRect/>
          <a:stretch>
            <a:fillRect/>
          </a:stretch>
        </p:blipFill>
        <p:spPr bwMode="auto">
          <a:xfrm>
            <a:off x="1676400" y="1752600"/>
            <a:ext cx="5181600" cy="3700463"/>
          </a:xfrm>
          <a:prstGeom prst="rect">
            <a:avLst/>
          </a:prstGeom>
          <a:noFill/>
          <a:ln w="9525">
            <a:noFill/>
            <a:miter lim="800000"/>
            <a:headEnd/>
            <a:tailEnd/>
          </a:ln>
        </p:spPr>
      </p:pic>
      <p:sp>
        <p:nvSpPr>
          <p:cNvPr id="34819" name="Text Box 3"/>
          <p:cNvSpPr txBox="1">
            <a:spLocks noChangeArrowheads="1"/>
          </p:cNvSpPr>
          <p:nvPr/>
        </p:nvSpPr>
        <p:spPr bwMode="auto">
          <a:xfrm>
            <a:off x="0" y="0"/>
            <a:ext cx="9144000" cy="2289175"/>
          </a:xfrm>
          <a:prstGeom prst="rect">
            <a:avLst/>
          </a:prstGeom>
          <a:noFill/>
          <a:ln w="9525">
            <a:noFill/>
            <a:miter lim="800000"/>
            <a:headEnd/>
            <a:tailEnd/>
          </a:ln>
        </p:spPr>
        <p:txBody>
          <a:bodyPr>
            <a:spAutoFit/>
          </a:bodyPr>
          <a:lstStyle/>
          <a:p>
            <a:pPr algn="ctr">
              <a:defRPr/>
            </a:pPr>
            <a:r>
              <a:rPr lang="en-US" b="0">
                <a:effectLst>
                  <a:outerShdw blurRad="38100" dist="38100" dir="2700000" algn="tl">
                    <a:srgbClr val="000000"/>
                  </a:outerShdw>
                </a:effectLst>
                <a:ea typeface="ＭＳ Ｐゴシック"/>
              </a:rPr>
              <a:t>Successful, painless cures of “incurable” disease without</a:t>
            </a:r>
            <a:r>
              <a:rPr lang="en-US" b="0">
                <a:solidFill>
                  <a:srgbClr val="FF0000"/>
                </a:solidFill>
                <a:effectLst>
                  <a:outerShdw blurRad="38100" dist="38100" dir="2700000" algn="tl">
                    <a:srgbClr val="000000"/>
                  </a:outerShdw>
                </a:effectLst>
                <a:ea typeface="ＭＳ Ｐゴシック"/>
              </a:rPr>
              <a:t> </a:t>
            </a:r>
            <a:r>
              <a:rPr lang="en-US" b="0">
                <a:effectLst>
                  <a:outerShdw blurRad="38100" dist="38100" dir="2700000" algn="tl">
                    <a:srgbClr val="000000"/>
                  </a:outerShdw>
                </a:effectLst>
                <a:ea typeface="ＭＳ Ｐゴシック"/>
              </a:rPr>
              <a:t>anesthesia, pain killers, or sterilization</a:t>
            </a:r>
          </a:p>
        </p:txBody>
      </p:sp>
      <p:sp>
        <p:nvSpPr>
          <p:cNvPr id="31749" name="Rectangle 5"/>
          <p:cNvSpPr>
            <a:spLocks noChangeArrowheads="1"/>
          </p:cNvSpPr>
          <p:nvPr/>
        </p:nvSpPr>
        <p:spPr bwMode="auto">
          <a:xfrm>
            <a:off x="533400" y="5638800"/>
            <a:ext cx="8258175" cy="822325"/>
          </a:xfrm>
          <a:prstGeom prst="rect">
            <a:avLst/>
          </a:prstGeom>
          <a:noFill/>
          <a:ln w="9525">
            <a:noFill/>
            <a:miter lim="800000"/>
            <a:headEnd/>
            <a:tailEnd/>
          </a:ln>
          <a:effectLst/>
        </p:spPr>
        <p:txBody>
          <a:bodyPr wrap="none">
            <a:spAutoFit/>
          </a:bodyPr>
          <a:lstStyle/>
          <a:p>
            <a:pPr>
              <a:defRPr/>
            </a:pPr>
            <a:r>
              <a:rPr lang="en-US" sz="2400" dirty="0">
                <a:effectLst>
                  <a:outerShdw blurRad="38100" dist="38100" dir="2700000" algn="tl">
                    <a:srgbClr val="000000"/>
                  </a:outerShdw>
                </a:effectLst>
                <a:latin typeface="Arial" charset="0"/>
                <a:cs typeface="+mn-cs"/>
              </a:rPr>
              <a:t> FACTUAL PROOF OFFERED BY SPIRITUAL SCIENCES</a:t>
            </a:r>
          </a:p>
          <a:p>
            <a:pPr>
              <a:defRPr/>
            </a:pPr>
            <a:r>
              <a:rPr lang="en-US" sz="2400" dirty="0">
                <a:effectLst>
                  <a:outerShdw blurRad="38100" dist="38100" dir="2700000" algn="tl">
                    <a:srgbClr val="000000"/>
                  </a:outerShdw>
                </a:effectLst>
                <a:latin typeface="Arial" charset="0"/>
                <a:cs typeface="+mn-cs"/>
              </a:rPr>
              <a:t>         JOAO de DEUS   -  ABADIANIA  -  BRAZIL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4"/>
          <p:cNvSpPr txBox="1">
            <a:spLocks noChangeArrowheads="1"/>
          </p:cNvSpPr>
          <p:nvPr/>
        </p:nvSpPr>
        <p:spPr bwMode="auto">
          <a:xfrm>
            <a:off x="228600" y="457200"/>
            <a:ext cx="8610600" cy="5262979"/>
          </a:xfrm>
          <a:prstGeom prst="rect">
            <a:avLst/>
          </a:prstGeom>
          <a:noFill/>
          <a:ln w="9525">
            <a:noFill/>
            <a:miter lim="800000"/>
            <a:headEnd/>
            <a:tailEnd/>
          </a:ln>
        </p:spPr>
        <p:txBody>
          <a:bodyPr>
            <a:spAutoFit/>
          </a:bodyPr>
          <a:lstStyle/>
          <a:p>
            <a:pPr algn="ctr"/>
            <a:r>
              <a:rPr lang="en-US" sz="4200" b="0" dirty="0"/>
              <a:t>A NEW PARADIGM</a:t>
            </a:r>
          </a:p>
          <a:p>
            <a:pPr algn="ctr"/>
            <a:endParaRPr lang="en-US" sz="4200" b="0" dirty="0"/>
          </a:p>
          <a:p>
            <a:pPr algn="ctr"/>
            <a:r>
              <a:rPr lang="en-US" sz="4200" b="0" dirty="0"/>
              <a:t>a radical transformation needs to take place to change the course of events before destruction becomes inevitable and irreversible.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14692" name="Text Box 4"/>
          <p:cNvSpPr txBox="1">
            <a:spLocks noChangeArrowheads="1"/>
          </p:cNvSpPr>
          <p:nvPr/>
        </p:nvSpPr>
        <p:spPr bwMode="auto">
          <a:xfrm>
            <a:off x="228600" y="457200"/>
            <a:ext cx="8686800" cy="5335588"/>
          </a:xfrm>
          <a:prstGeom prst="rect">
            <a:avLst/>
          </a:prstGeom>
          <a:noFill/>
          <a:ln w="9525">
            <a:noFill/>
            <a:miter lim="800000"/>
            <a:headEnd/>
            <a:tailEnd/>
          </a:ln>
          <a:effectLst/>
        </p:spPr>
        <p:txBody>
          <a:bodyPr>
            <a:spAutoFit/>
          </a:bodyPr>
          <a:lstStyle/>
          <a:p>
            <a:pPr>
              <a:defRPr/>
            </a:pPr>
            <a:r>
              <a:rPr lang="en-US" sz="4800">
                <a:effectLst>
                  <a:outerShdw blurRad="38100" dist="38100" dir="2700000" algn="tl">
                    <a:srgbClr val="000000"/>
                  </a:outerShdw>
                </a:effectLst>
                <a:cs typeface="+mn-cs"/>
              </a:rPr>
              <a:t>              PRINCIPLES</a:t>
            </a:r>
            <a:r>
              <a:rPr lang="en-US">
                <a:effectLst>
                  <a:outerShdw blurRad="38100" dist="38100" dir="2700000" algn="tl">
                    <a:srgbClr val="000000"/>
                  </a:outerShdw>
                </a:effectLst>
                <a:cs typeface="+mn-cs"/>
              </a:rPr>
              <a:t>       </a:t>
            </a:r>
          </a:p>
          <a:p>
            <a:pPr algn="ctr">
              <a:defRPr/>
            </a:pPr>
            <a:r>
              <a:rPr lang="en-US" sz="3200">
                <a:effectLst>
                  <a:outerShdw blurRad="38100" dist="38100" dir="2700000" algn="tl">
                    <a:srgbClr val="000000"/>
                  </a:outerShdw>
                </a:effectLst>
                <a:cs typeface="+mn-cs"/>
              </a:rPr>
              <a:t>THAT  CAN  BRING  ABOUT  THE TRANSFORMATION</a:t>
            </a:r>
          </a:p>
          <a:p>
            <a:pPr algn="ctr">
              <a:defRPr/>
            </a:pPr>
            <a:endParaRPr lang="en-US">
              <a:effectLst>
                <a:outerShdw blurRad="38100" dist="38100" dir="2700000" algn="tl">
                  <a:srgbClr val="000000"/>
                </a:outerShdw>
              </a:effectLst>
              <a:cs typeface="+mn-cs"/>
            </a:endParaRPr>
          </a:p>
          <a:p>
            <a:pPr>
              <a:defRPr/>
            </a:pPr>
            <a:r>
              <a:rPr lang="en-US" sz="2800">
                <a:effectLst>
                  <a:outerShdw blurRad="38100" dist="38100" dir="2700000" algn="tl">
                    <a:srgbClr val="000000"/>
                  </a:outerShdw>
                </a:effectLst>
                <a:cs typeface="+mn-cs"/>
              </a:rPr>
              <a:t>NOT SCARCITY                      </a:t>
            </a:r>
            <a:r>
              <a:rPr lang="en-US">
                <a:effectLst>
                  <a:outerShdw blurRad="38100" dist="38100" dir="2700000" algn="tl">
                    <a:srgbClr val="000000"/>
                  </a:outerShdw>
                </a:effectLst>
                <a:cs typeface="+mn-cs"/>
              </a:rPr>
              <a:t>ABUNDANCE</a:t>
            </a:r>
          </a:p>
          <a:p>
            <a:pPr>
              <a:defRPr/>
            </a:pPr>
            <a:r>
              <a:rPr lang="en-US" sz="2800">
                <a:effectLst>
                  <a:outerShdw blurRad="38100" dist="38100" dir="2700000" algn="tl">
                    <a:srgbClr val="000000"/>
                  </a:outerShdw>
                </a:effectLst>
                <a:cs typeface="+mn-cs"/>
              </a:rPr>
              <a:t>NOT COMPETITION        </a:t>
            </a:r>
            <a:r>
              <a:rPr lang="en-US">
                <a:effectLst>
                  <a:outerShdw blurRad="38100" dist="38100" dir="2700000" algn="tl">
                    <a:srgbClr val="000000"/>
                  </a:outerShdw>
                </a:effectLst>
                <a:cs typeface="+mn-cs"/>
              </a:rPr>
              <a:t>COOPERATION</a:t>
            </a:r>
          </a:p>
          <a:p>
            <a:pPr>
              <a:defRPr/>
            </a:pPr>
            <a:r>
              <a:rPr lang="en-US" sz="2800">
                <a:effectLst>
                  <a:outerShdw blurRad="38100" dist="38100" dir="2700000" algn="tl">
                    <a:srgbClr val="000000"/>
                  </a:outerShdw>
                </a:effectLst>
                <a:cs typeface="+mn-cs"/>
              </a:rPr>
              <a:t>NOT INCENTIVES        </a:t>
            </a:r>
            <a:r>
              <a:rPr lang="en-US">
                <a:effectLst>
                  <a:outerShdw blurRad="38100" dist="38100" dir="2700000" algn="tl">
                    <a:srgbClr val="000000"/>
                  </a:outerShdw>
                </a:effectLst>
                <a:cs typeface="+mn-cs"/>
              </a:rPr>
              <a:t>RESPONSIBILITY</a:t>
            </a:r>
          </a:p>
          <a:p>
            <a:pPr>
              <a:defRPr/>
            </a:pPr>
            <a:r>
              <a:rPr lang="en-US" sz="2800">
                <a:effectLst>
                  <a:outerShdw blurRad="38100" dist="38100" dir="2700000" algn="tl">
                    <a:srgbClr val="000000"/>
                  </a:outerShdw>
                </a:effectLst>
                <a:cs typeface="+mn-cs"/>
              </a:rPr>
              <a:t>NOT FREE MARKET         </a:t>
            </a:r>
            <a:r>
              <a:rPr lang="en-US">
                <a:effectLst>
                  <a:outerShdw blurRad="38100" dist="38100" dir="2700000" algn="tl">
                    <a:srgbClr val="000000"/>
                  </a:outerShdw>
                </a:effectLst>
                <a:cs typeface="+mn-cs"/>
              </a:rPr>
              <a:t>PARTNERSHIP</a:t>
            </a:r>
            <a:r>
              <a:rPr lang="en-US" sz="4400">
                <a:effectLst>
                  <a:outerShdw blurRad="38100" dist="38100" dir="2700000" algn="tl">
                    <a:srgbClr val="000000"/>
                  </a:outerShdw>
                </a:effectLst>
                <a:cs typeface="+mn-cs"/>
              </a:rPr>
              <a:t>   </a:t>
            </a:r>
          </a:p>
          <a:p>
            <a:pPr>
              <a:defRPr/>
            </a:pPr>
            <a:endParaRPr lang="en-US" sz="4400">
              <a:effectLst>
                <a:outerShdw blurRad="38100" dist="38100" dir="2700000" algn="tl">
                  <a:srgbClr val="000000"/>
                </a:outerShdw>
              </a:effectLst>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solidFill>
          <a:schemeClr val="folHlink"/>
        </a:solidFill>
        <a:effectLst/>
      </p:bgPr>
    </p:bg>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609600" y="762000"/>
            <a:ext cx="4038600" cy="6367463"/>
          </a:xfrm>
          <a:prstGeom prst="rect">
            <a:avLst/>
          </a:prstGeom>
          <a:noFill/>
          <a:ln w="9525">
            <a:noFill/>
            <a:miter lim="800000"/>
            <a:headEnd/>
            <a:tailEnd/>
          </a:ln>
          <a:effectLst/>
        </p:spPr>
        <p:txBody>
          <a:bodyPr>
            <a:spAutoFit/>
          </a:bodyPr>
          <a:lstStyle/>
          <a:p>
            <a:pPr algn="ctr">
              <a:spcBef>
                <a:spcPct val="20000"/>
              </a:spcBef>
              <a:defRPr/>
            </a:pPr>
            <a:r>
              <a:rPr lang="en-US" sz="4000" dirty="0">
                <a:effectLst>
                  <a:outerShdw blurRad="38100" dist="38100" dir="2700000" algn="tl">
                    <a:srgbClr val="000000"/>
                  </a:outerShdw>
                </a:effectLst>
                <a:cs typeface="+mn-cs"/>
              </a:rPr>
              <a:t>ABUNDANCE</a:t>
            </a:r>
            <a:r>
              <a:rPr lang="en-US" sz="4400" b="0" i="1" dirty="0">
                <a:solidFill>
                  <a:srgbClr val="CC6600"/>
                </a:solidFill>
                <a:latin typeface="Comic Sans MS" pitchFamily="66" charset="0"/>
                <a:cs typeface="+mn-cs"/>
              </a:rPr>
              <a:t> </a:t>
            </a:r>
          </a:p>
          <a:p>
            <a:pPr algn="ctr">
              <a:spcBef>
                <a:spcPct val="20000"/>
              </a:spcBef>
              <a:defRPr/>
            </a:pPr>
            <a:r>
              <a:rPr lang="en-US" sz="3200" b="0" dirty="0">
                <a:effectLst>
                  <a:outerShdw blurRad="38100" dist="38100" dir="2700000" algn="tl">
                    <a:srgbClr val="000000"/>
                  </a:outerShdw>
                </a:effectLst>
                <a:cs typeface="+mn-cs"/>
              </a:rPr>
              <a:t>based on trust</a:t>
            </a:r>
          </a:p>
          <a:p>
            <a:pPr algn="r">
              <a:spcBef>
                <a:spcPct val="20000"/>
              </a:spcBef>
              <a:defRPr/>
            </a:pPr>
            <a:endParaRPr lang="en-US" sz="800" b="0" dirty="0">
              <a:solidFill>
                <a:schemeClr val="accent1"/>
              </a:solidFill>
              <a:latin typeface="Comic Sans MS" pitchFamily="66" charset="0"/>
              <a:cs typeface="+mn-cs"/>
            </a:endParaRPr>
          </a:p>
          <a:p>
            <a:pPr algn="ctr">
              <a:spcBef>
                <a:spcPct val="20000"/>
              </a:spcBef>
              <a:defRPr/>
            </a:pPr>
            <a:r>
              <a:rPr lang="en-US" sz="2400" b="0" dirty="0">
                <a:effectLst>
                  <a:outerShdw blurRad="38100" dist="38100" dir="2700000" algn="tl">
                    <a:srgbClr val="000000"/>
                  </a:outerShdw>
                </a:effectLst>
                <a:cs typeface="Times New Roman" pitchFamily="18" charset="0"/>
              </a:rPr>
              <a:t>the term abundance should not be confused with excess or unlimited satisfaction of </a:t>
            </a:r>
            <a:r>
              <a:rPr lang="en-US" sz="3200" u="sng" dirty="0">
                <a:effectLst>
                  <a:outerShdw blurRad="38100" dist="38100" dir="2700000" algn="tl">
                    <a:srgbClr val="000000"/>
                  </a:outerShdw>
                </a:effectLst>
                <a:cs typeface="Times New Roman" pitchFamily="18" charset="0"/>
              </a:rPr>
              <a:t>wants</a:t>
            </a:r>
            <a:r>
              <a:rPr lang="en-US" sz="2400" b="0" dirty="0">
                <a:effectLst>
                  <a:outerShdw blurRad="38100" dist="38100" dir="2700000" algn="tl">
                    <a:srgbClr val="000000"/>
                  </a:outerShdw>
                </a:effectLst>
                <a:cs typeface="Times New Roman" pitchFamily="18" charset="0"/>
              </a:rPr>
              <a:t>. mother nature</a:t>
            </a:r>
            <a:r>
              <a:rPr lang="en-US" sz="2400" b="0" dirty="0">
                <a:effectLst>
                  <a:outerShdw blurRad="38100" dist="38100" dir="2700000" algn="tl">
                    <a:srgbClr val="000000"/>
                  </a:outerShdw>
                </a:effectLst>
                <a:latin typeface="Comic Sans MS" pitchFamily="66" charset="0"/>
                <a:cs typeface="Times New Roman" pitchFamily="18" charset="0"/>
              </a:rPr>
              <a:t>’</a:t>
            </a:r>
            <a:r>
              <a:rPr lang="en-US" sz="2400" b="0" dirty="0">
                <a:effectLst>
                  <a:outerShdw blurRad="38100" dist="38100" dir="2700000" algn="tl">
                    <a:srgbClr val="000000"/>
                  </a:outerShdw>
                </a:effectLst>
                <a:cs typeface="Times New Roman" pitchFamily="18" charset="0"/>
              </a:rPr>
              <a:t>s abundance provides enough for everybody</a:t>
            </a:r>
            <a:r>
              <a:rPr lang="en-US" sz="2400" b="0" dirty="0">
                <a:effectLst>
                  <a:outerShdw blurRad="38100" dist="38100" dir="2700000" algn="tl">
                    <a:srgbClr val="000000"/>
                  </a:outerShdw>
                </a:effectLst>
                <a:latin typeface="Comic Sans MS" pitchFamily="66" charset="0"/>
                <a:cs typeface="Times New Roman" pitchFamily="18" charset="0"/>
              </a:rPr>
              <a:t>’</a:t>
            </a:r>
            <a:r>
              <a:rPr lang="en-US" sz="2400" b="0" dirty="0">
                <a:effectLst>
                  <a:outerShdw blurRad="38100" dist="38100" dir="2700000" algn="tl">
                    <a:srgbClr val="000000"/>
                  </a:outerShdw>
                </a:effectLst>
                <a:cs typeface="Times New Roman" pitchFamily="18" charset="0"/>
              </a:rPr>
              <a:t>s needs, not anybody</a:t>
            </a:r>
            <a:r>
              <a:rPr lang="en-US" sz="2400" b="0" dirty="0">
                <a:effectLst>
                  <a:outerShdw blurRad="38100" dist="38100" dir="2700000" algn="tl">
                    <a:srgbClr val="000000"/>
                  </a:outerShdw>
                </a:effectLst>
                <a:latin typeface="Comic Sans MS" pitchFamily="66" charset="0"/>
                <a:cs typeface="Times New Roman" pitchFamily="18" charset="0"/>
              </a:rPr>
              <a:t>’</a:t>
            </a:r>
            <a:r>
              <a:rPr lang="en-US" sz="2400" b="0" dirty="0">
                <a:effectLst>
                  <a:outerShdw blurRad="38100" dist="38100" dir="2700000" algn="tl">
                    <a:srgbClr val="000000"/>
                  </a:outerShdw>
                </a:effectLst>
                <a:cs typeface="Times New Roman" pitchFamily="18" charset="0"/>
              </a:rPr>
              <a:t>s greed.</a:t>
            </a:r>
            <a:r>
              <a:rPr lang="en-US" sz="2400" b="0" dirty="0">
                <a:cs typeface="+mn-cs"/>
              </a:rPr>
              <a:t> </a:t>
            </a:r>
          </a:p>
          <a:p>
            <a:pPr algn="ctr">
              <a:spcBef>
                <a:spcPct val="20000"/>
              </a:spcBef>
              <a:defRPr/>
            </a:pPr>
            <a:endParaRPr lang="en-US" sz="2400" b="0" dirty="0">
              <a:cs typeface="+mn-cs"/>
            </a:endParaRPr>
          </a:p>
          <a:p>
            <a:pPr algn="ctr">
              <a:spcBef>
                <a:spcPct val="20000"/>
              </a:spcBef>
              <a:defRPr/>
            </a:pPr>
            <a:endParaRPr lang="en-US" sz="2400" dirty="0">
              <a:solidFill>
                <a:srgbClr val="CC6600"/>
              </a:solidFill>
              <a:effectLst>
                <a:outerShdw blurRad="38100" dist="38100" dir="2700000" algn="tl">
                  <a:srgbClr val="000000"/>
                </a:outerShdw>
              </a:effectLst>
              <a:latin typeface="Comic Sans MS" pitchFamily="66" charset="0"/>
              <a:cs typeface="+mn-cs"/>
            </a:endParaRPr>
          </a:p>
          <a:p>
            <a:pPr algn="r">
              <a:defRPr/>
            </a:pPr>
            <a:endParaRPr lang="en-US" sz="1000" b="0" dirty="0">
              <a:solidFill>
                <a:srgbClr val="00CC97"/>
              </a:solidFill>
              <a:latin typeface="Comic Sans MS" pitchFamily="66" charset="0"/>
              <a:cs typeface="+mn-cs"/>
            </a:endParaRPr>
          </a:p>
        </p:txBody>
      </p:sp>
      <p:sp>
        <p:nvSpPr>
          <p:cNvPr id="99332" name="Rectangle 4"/>
          <p:cNvSpPr>
            <a:spLocks noChangeArrowheads="1"/>
          </p:cNvSpPr>
          <p:nvPr/>
        </p:nvSpPr>
        <p:spPr bwMode="auto">
          <a:xfrm>
            <a:off x="838200" y="395287"/>
            <a:ext cx="3810000" cy="336550"/>
          </a:xfrm>
          <a:prstGeom prst="rect">
            <a:avLst/>
          </a:prstGeom>
          <a:noFill/>
          <a:ln w="9525">
            <a:noFill/>
            <a:miter lim="800000"/>
            <a:headEnd/>
            <a:tailEnd/>
          </a:ln>
        </p:spPr>
        <p:txBody>
          <a:bodyPr>
            <a:spAutoFit/>
          </a:bodyPr>
          <a:lstStyle/>
          <a:p>
            <a:r>
              <a:rPr lang="en-US" sz="1600" dirty="0">
                <a:latin typeface="Arial" charset="0"/>
              </a:rPr>
              <a:t>            NOT  SCARCITY  BUT</a:t>
            </a:r>
          </a:p>
        </p:txBody>
      </p:sp>
      <p:pic>
        <p:nvPicPr>
          <p:cNvPr id="99335" name="Picture 7" descr="r184284_684126"/>
          <p:cNvPicPr>
            <a:picLocks noChangeAspect="1" noChangeArrowheads="1"/>
          </p:cNvPicPr>
          <p:nvPr/>
        </p:nvPicPr>
        <p:blipFill>
          <a:blip r:embed="rId2"/>
          <a:srcRect/>
          <a:stretch>
            <a:fillRect/>
          </a:stretch>
        </p:blipFill>
        <p:spPr bwMode="auto">
          <a:xfrm>
            <a:off x="4648200" y="1828800"/>
            <a:ext cx="4191000" cy="4267200"/>
          </a:xfrm>
          <a:prstGeom prst="rect">
            <a:avLst/>
          </a:prstGeom>
          <a:noFill/>
          <a:ln w="9525">
            <a:noFill/>
            <a:miter lim="800000"/>
            <a:headEnd/>
            <a:tailEnd/>
          </a:ln>
        </p:spPr>
      </p:pic>
      <p:sp>
        <p:nvSpPr>
          <p:cNvPr id="79877" name="Text Box 5"/>
          <p:cNvSpPr txBox="1">
            <a:spLocks noChangeArrowheads="1"/>
          </p:cNvSpPr>
          <p:nvPr/>
        </p:nvSpPr>
        <p:spPr bwMode="auto">
          <a:xfrm>
            <a:off x="5181600" y="4572000"/>
            <a:ext cx="3352800" cy="1554163"/>
          </a:xfrm>
          <a:prstGeom prst="rect">
            <a:avLst/>
          </a:prstGeom>
          <a:noFill/>
          <a:ln w="9525">
            <a:noFill/>
            <a:miter lim="800000"/>
            <a:headEnd/>
            <a:tailEnd/>
          </a:ln>
          <a:effectLst/>
        </p:spPr>
        <p:txBody>
          <a:bodyPr>
            <a:spAutoFit/>
          </a:bodyPr>
          <a:lstStyle/>
          <a:p>
            <a:pPr>
              <a:defRPr/>
            </a:pPr>
            <a:r>
              <a:rPr lang="en-US" sz="3200">
                <a:effectLst>
                  <a:outerShdw blurRad="38100" dist="38100" dir="2700000" algn="tl">
                    <a:srgbClr val="000000"/>
                  </a:outerShdw>
                </a:effectLst>
                <a:cs typeface="+mn-cs"/>
              </a:rPr>
              <a:t>ABUNDANCE</a:t>
            </a:r>
          </a:p>
          <a:p>
            <a:pPr>
              <a:defRPr/>
            </a:pPr>
            <a:endParaRPr lang="en-US" sz="3200">
              <a:effectLst>
                <a:outerShdw blurRad="38100" dist="38100" dir="2700000" algn="tl">
                  <a:srgbClr val="000000"/>
                </a:outerShdw>
              </a:effectLst>
              <a:cs typeface="+mn-cs"/>
            </a:endParaRPr>
          </a:p>
          <a:p>
            <a:pPr>
              <a:defRPr/>
            </a:pPr>
            <a:r>
              <a:rPr lang="en-US" sz="3200">
                <a:effectLst>
                  <a:outerShdw blurRad="38100" dist="38100" dir="2700000" algn="tl">
                    <a:srgbClr val="000000"/>
                  </a:outerShdw>
                </a:effectLst>
                <a:cs typeface="+mn-cs"/>
              </a:rPr>
              <a:t> not scarcity</a:t>
            </a:r>
          </a:p>
        </p:txBody>
      </p:sp>
    </p:spTree>
  </p:cSld>
  <p:clrMapOvr>
    <a:masterClrMapping/>
  </p:clrMapOvr>
  <p:transition advClick="0" advTm="154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p:cTn id="7" dur="500" fill="hold"/>
                                        <p:tgtEl>
                                          <p:spTgt spid="99331"/>
                                        </p:tgtEl>
                                        <p:attrNameLst>
                                          <p:attrName>ppt_w</p:attrName>
                                        </p:attrNameLst>
                                      </p:cBhvr>
                                      <p:tavLst>
                                        <p:tav tm="0">
                                          <p:val>
                                            <p:fltVal val="0"/>
                                          </p:val>
                                        </p:tav>
                                        <p:tav tm="100000">
                                          <p:val>
                                            <p:strVal val="#ppt_w"/>
                                          </p:val>
                                        </p:tav>
                                      </p:tavLst>
                                    </p:anim>
                                    <p:anim calcmode="lin" valueType="num">
                                      <p:cBhvr>
                                        <p:cTn id="8" dur="500" fill="hold"/>
                                        <p:tgtEl>
                                          <p:spTgt spid="993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9332"/>
                                        </p:tgtEl>
                                        <p:attrNameLst>
                                          <p:attrName>style.visibility</p:attrName>
                                        </p:attrNameLst>
                                      </p:cBhvr>
                                      <p:to>
                                        <p:strVal val="visible"/>
                                      </p:to>
                                    </p:set>
                                    <p:anim calcmode="lin" valueType="num">
                                      <p:cBhvr>
                                        <p:cTn id="13" dur="500" fill="hold"/>
                                        <p:tgtEl>
                                          <p:spTgt spid="99332"/>
                                        </p:tgtEl>
                                        <p:attrNameLst>
                                          <p:attrName>ppt_w</p:attrName>
                                        </p:attrNameLst>
                                      </p:cBhvr>
                                      <p:tavLst>
                                        <p:tav tm="0">
                                          <p:val>
                                            <p:fltVal val="0"/>
                                          </p:val>
                                        </p:tav>
                                        <p:tav tm="100000">
                                          <p:val>
                                            <p:strVal val="#ppt_w"/>
                                          </p:val>
                                        </p:tav>
                                      </p:tavLst>
                                    </p:anim>
                                    <p:anim calcmode="lin" valueType="num">
                                      <p:cBhvr>
                                        <p:cTn id="14" dur="500" fill="hold"/>
                                        <p:tgtEl>
                                          <p:spTgt spid="9933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9335"/>
                                        </p:tgtEl>
                                        <p:attrNameLst>
                                          <p:attrName>style.visibility</p:attrName>
                                        </p:attrNameLst>
                                      </p:cBhvr>
                                      <p:to>
                                        <p:strVal val="visible"/>
                                      </p:to>
                                    </p:set>
                                    <p:anim calcmode="lin" valueType="num">
                                      <p:cBhvr additive="base">
                                        <p:cTn id="19" dur="500" fill="hold"/>
                                        <p:tgtEl>
                                          <p:spTgt spid="99335"/>
                                        </p:tgtEl>
                                        <p:attrNameLst>
                                          <p:attrName>ppt_x</p:attrName>
                                        </p:attrNameLst>
                                      </p:cBhvr>
                                      <p:tavLst>
                                        <p:tav tm="0">
                                          <p:val>
                                            <p:strVal val="0-#ppt_w/2"/>
                                          </p:val>
                                        </p:tav>
                                        <p:tav tm="100000">
                                          <p:val>
                                            <p:strVal val="#ppt_x"/>
                                          </p:val>
                                        </p:tav>
                                      </p:tavLst>
                                    </p:anim>
                                    <p:anim calcmode="lin" valueType="num">
                                      <p:cBhvr additive="base">
                                        <p:cTn id="20" dur="500" fill="hold"/>
                                        <p:tgtEl>
                                          <p:spTgt spid="993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utoUpdateAnimBg="0"/>
      <p:bldP spid="99332"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solidFill>
          <a:schemeClr val="folHlink"/>
        </a:solidFill>
        <a:effectLst/>
      </p:bgPr>
    </p:bg>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rot="-768256">
            <a:off x="1676400" y="4953000"/>
            <a:ext cx="4346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CC3300"/>
              </a:solidFill>
              <a:effectLst>
                <a:outerShdw blurRad="38100" dist="38100" dir="2700000" algn="tl">
                  <a:srgbClr val="000000"/>
                </a:outerShdw>
              </a:effectLst>
              <a:latin typeface="Comic Sans MS" pitchFamily="66" charset="0"/>
              <a:cs typeface="+mn-cs"/>
            </a:endParaRPr>
          </a:p>
        </p:txBody>
      </p:sp>
      <p:pic>
        <p:nvPicPr>
          <p:cNvPr id="100355" name="Picture 3" descr="orquesta1"/>
          <p:cNvPicPr>
            <a:picLocks noGrp="1" noChangeAspect="1" noChangeArrowheads="1"/>
          </p:cNvPicPr>
          <p:nvPr>
            <p:ph sz="half" idx="2"/>
          </p:nvPr>
        </p:nvPicPr>
        <p:blipFill>
          <a:blip r:embed="rId2"/>
          <a:srcRect/>
          <a:stretch>
            <a:fillRect/>
          </a:stretch>
        </p:blipFill>
        <p:spPr>
          <a:xfrm>
            <a:off x="1524000" y="4114800"/>
            <a:ext cx="6019800" cy="2286000"/>
          </a:xfrm>
        </p:spPr>
      </p:pic>
      <p:sp>
        <p:nvSpPr>
          <p:cNvPr id="100356" name="Rectangle 4"/>
          <p:cNvSpPr>
            <a:spLocks noChangeArrowheads="1"/>
          </p:cNvSpPr>
          <p:nvPr/>
        </p:nvSpPr>
        <p:spPr bwMode="auto">
          <a:xfrm>
            <a:off x="685800" y="533400"/>
            <a:ext cx="8229600" cy="3344863"/>
          </a:xfrm>
          <a:prstGeom prst="rect">
            <a:avLst/>
          </a:prstGeom>
          <a:noFill/>
          <a:ln w="9525">
            <a:noFill/>
            <a:miter lim="800000"/>
            <a:headEnd/>
            <a:tailEnd/>
          </a:ln>
          <a:effectLst/>
        </p:spPr>
        <p:txBody>
          <a:bodyPr>
            <a:spAutoFit/>
          </a:bodyPr>
          <a:lstStyle/>
          <a:p>
            <a:pPr algn="ctr">
              <a:lnSpc>
                <a:spcPct val="90000"/>
              </a:lnSpc>
              <a:spcBef>
                <a:spcPct val="50000"/>
              </a:spcBef>
              <a:defRPr/>
            </a:pPr>
            <a:r>
              <a:rPr lang="en-US" sz="4400">
                <a:effectLst>
                  <a:outerShdw blurRad="38100" dist="38100" dir="2700000" algn="tl">
                    <a:srgbClr val="000000"/>
                  </a:outerShdw>
                </a:effectLst>
                <a:cs typeface="+mn-cs"/>
              </a:rPr>
              <a:t>COOPERATION</a:t>
            </a:r>
            <a:r>
              <a:rPr lang="en-US" sz="2400">
                <a:effectLst>
                  <a:outerShdw blurRad="38100" dist="38100" dir="2700000" algn="tl">
                    <a:srgbClr val="000000"/>
                  </a:outerShdw>
                </a:effectLst>
              </a:rPr>
              <a:t> </a:t>
            </a:r>
          </a:p>
          <a:p>
            <a:pPr algn="ctr">
              <a:lnSpc>
                <a:spcPct val="90000"/>
              </a:lnSpc>
              <a:spcBef>
                <a:spcPct val="50000"/>
              </a:spcBef>
              <a:defRPr/>
            </a:pPr>
            <a:r>
              <a:rPr lang="en-US" sz="3200">
                <a:effectLst>
                  <a:outerShdw blurRad="38100" dist="38100" dir="2700000" algn="tl">
                    <a:srgbClr val="000000"/>
                  </a:outerShdw>
                </a:effectLst>
                <a:cs typeface="+mn-cs"/>
              </a:rPr>
              <a:t>EVERYBODY WINS</a:t>
            </a:r>
            <a:endParaRPr lang="en-US" sz="3200">
              <a:effectLst>
                <a:outerShdw blurRad="38100" dist="38100" dir="2700000" algn="tl">
                  <a:srgbClr val="000000"/>
                </a:outerShdw>
              </a:effectLst>
            </a:endParaRPr>
          </a:p>
          <a:p>
            <a:pPr algn="ctr">
              <a:lnSpc>
                <a:spcPct val="90000"/>
              </a:lnSpc>
              <a:spcBef>
                <a:spcPct val="50000"/>
              </a:spcBef>
              <a:defRPr/>
            </a:pPr>
            <a:r>
              <a:rPr lang="en-US" sz="2800" b="0">
                <a:effectLst>
                  <a:outerShdw blurRad="38100" dist="38100" dir="2700000" algn="tl">
                    <a:srgbClr val="000000"/>
                  </a:outerShdw>
                </a:effectLst>
              </a:rPr>
              <a:t>collective work yields a higher output</a:t>
            </a:r>
          </a:p>
          <a:p>
            <a:pPr algn="ctr">
              <a:lnSpc>
                <a:spcPct val="35000"/>
              </a:lnSpc>
              <a:spcBef>
                <a:spcPct val="50000"/>
              </a:spcBef>
              <a:defRPr/>
            </a:pPr>
            <a:r>
              <a:rPr lang="en-US" sz="2800" b="0">
                <a:effectLst>
                  <a:outerShdw blurRad="38100" dist="38100" dir="2700000" algn="tl">
                    <a:srgbClr val="000000"/>
                  </a:outerShdw>
                </a:effectLst>
              </a:rPr>
              <a:t> than individual work.</a:t>
            </a:r>
          </a:p>
          <a:p>
            <a:pPr algn="ctr">
              <a:lnSpc>
                <a:spcPct val="90000"/>
              </a:lnSpc>
              <a:spcBef>
                <a:spcPct val="50000"/>
              </a:spcBef>
              <a:defRPr/>
            </a:pPr>
            <a:r>
              <a:rPr lang="en-US" sz="2800" b="0">
                <a:effectLst>
                  <a:outerShdw blurRad="38100" dist="38100" dir="2700000" algn="tl">
                    <a:srgbClr val="000000"/>
                  </a:outerShdw>
                </a:effectLst>
              </a:rPr>
              <a:t>when this becomes a practice, harmony</a:t>
            </a:r>
          </a:p>
          <a:p>
            <a:pPr algn="ctr">
              <a:lnSpc>
                <a:spcPct val="45000"/>
              </a:lnSpc>
              <a:spcBef>
                <a:spcPct val="50000"/>
              </a:spcBef>
              <a:defRPr/>
            </a:pPr>
            <a:r>
              <a:rPr lang="en-US" sz="2800" b="0">
                <a:effectLst>
                  <a:outerShdw blurRad="38100" dist="38100" dir="2700000" algn="tl">
                    <a:srgbClr val="000000"/>
                  </a:outerShdw>
                </a:effectLst>
              </a:rPr>
              <a:t>ensues; love and solidarity flourish.</a:t>
            </a:r>
            <a:endParaRPr lang="en-US" sz="2800" b="0">
              <a:effectLst>
                <a:outerShdw blurRad="38100" dist="38100" dir="2700000" algn="tl">
                  <a:srgbClr val="000000"/>
                </a:outerShdw>
              </a:effectLst>
              <a:cs typeface="+mn-cs"/>
            </a:endParaRPr>
          </a:p>
        </p:txBody>
      </p:sp>
      <p:sp>
        <p:nvSpPr>
          <p:cNvPr id="100358" name="Text Box 6"/>
          <p:cNvSpPr txBox="1">
            <a:spLocks noChangeArrowheads="1"/>
          </p:cNvSpPr>
          <p:nvPr/>
        </p:nvSpPr>
        <p:spPr bwMode="auto">
          <a:xfrm>
            <a:off x="1447800" y="5791200"/>
            <a:ext cx="4114800" cy="701675"/>
          </a:xfrm>
          <a:prstGeom prst="rect">
            <a:avLst/>
          </a:prstGeom>
          <a:noFill/>
          <a:ln w="9525">
            <a:noFill/>
            <a:miter lim="800000"/>
            <a:headEnd/>
            <a:tailEnd/>
          </a:ln>
          <a:effectLst/>
        </p:spPr>
        <p:txBody>
          <a:bodyPr>
            <a:spAutoFit/>
          </a:bodyPr>
          <a:lstStyle/>
          <a:p>
            <a:pPr>
              <a:defRPr/>
            </a:pPr>
            <a:r>
              <a:rPr lang="en-US" sz="4000" b="0">
                <a:solidFill>
                  <a:schemeClr val="tx1"/>
                </a:solidFill>
                <a:effectLst>
                  <a:outerShdw blurRad="38100" dist="38100" dir="2700000" algn="tl">
                    <a:srgbClr val="FFFFFF"/>
                  </a:outerShdw>
                </a:effectLst>
                <a:cs typeface="+mn-cs"/>
              </a:rPr>
              <a:t>  cooperation</a:t>
            </a:r>
          </a:p>
        </p:txBody>
      </p:sp>
      <p:sp>
        <p:nvSpPr>
          <p:cNvPr id="66566" name="Text Box 6"/>
          <p:cNvSpPr txBox="1">
            <a:spLocks noChangeArrowheads="1"/>
          </p:cNvSpPr>
          <p:nvPr/>
        </p:nvSpPr>
        <p:spPr bwMode="auto">
          <a:xfrm>
            <a:off x="2895600" y="6400800"/>
            <a:ext cx="3216275" cy="457200"/>
          </a:xfrm>
          <a:prstGeom prst="rect">
            <a:avLst/>
          </a:prstGeom>
          <a:noFill/>
          <a:ln w="9525">
            <a:noFill/>
            <a:miter lim="800000"/>
            <a:headEnd/>
            <a:tailEnd/>
          </a:ln>
        </p:spPr>
        <p:txBody>
          <a:bodyPr>
            <a:spAutoFit/>
          </a:bodyPr>
          <a:lstStyle/>
          <a:p>
            <a:r>
              <a:rPr lang="en-US" sz="2400" b="0"/>
              <a:t>not Competition         </a:t>
            </a:r>
          </a:p>
        </p:txBody>
      </p:sp>
      <p:sp>
        <p:nvSpPr>
          <p:cNvPr id="66567" name="Text Box 7"/>
          <p:cNvSpPr txBox="1">
            <a:spLocks noChangeArrowheads="1"/>
          </p:cNvSpPr>
          <p:nvPr/>
        </p:nvSpPr>
        <p:spPr bwMode="auto">
          <a:xfrm>
            <a:off x="3124200" y="228600"/>
            <a:ext cx="3295650" cy="366713"/>
          </a:xfrm>
          <a:prstGeom prst="rect">
            <a:avLst/>
          </a:prstGeom>
          <a:noFill/>
          <a:ln w="9525">
            <a:noFill/>
            <a:miter lim="800000"/>
            <a:headEnd/>
            <a:tailEnd/>
          </a:ln>
        </p:spPr>
        <p:txBody>
          <a:bodyPr wrap="none">
            <a:spAutoFit/>
          </a:bodyPr>
          <a:lstStyle/>
          <a:p>
            <a:r>
              <a:rPr lang="en-US" sz="1800"/>
              <a:t>  NOT COMPETITION BUT</a:t>
            </a:r>
          </a:p>
        </p:txBody>
      </p:sp>
    </p:spTree>
  </p:cSld>
  <p:clrMapOvr>
    <a:masterClrMapping/>
  </p:clrMapOvr>
  <p:transition advClick="0" advTm="190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additive="base">
                                        <p:cTn id="7" dur="500" fill="hold"/>
                                        <p:tgtEl>
                                          <p:spTgt spid="100356"/>
                                        </p:tgtEl>
                                        <p:attrNameLst>
                                          <p:attrName>ppt_x</p:attrName>
                                        </p:attrNameLst>
                                      </p:cBhvr>
                                      <p:tavLst>
                                        <p:tav tm="0">
                                          <p:val>
                                            <p:strVal val="0-#ppt_w/2"/>
                                          </p:val>
                                        </p:tav>
                                        <p:tav tm="100000">
                                          <p:val>
                                            <p:strVal val="#ppt_x"/>
                                          </p:val>
                                        </p:tav>
                                      </p:tavLst>
                                    </p:anim>
                                    <p:anim calcmode="lin" valueType="num">
                                      <p:cBhvr additive="base">
                                        <p:cTn id="8" dur="500" fill="hold"/>
                                        <p:tgtEl>
                                          <p:spTgt spid="1003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3000"/>
                                  </p:stCondLst>
                                  <p:childTnLst>
                                    <p:set>
                                      <p:cBhvr>
                                        <p:cTn id="11" dur="1" fill="hold">
                                          <p:stCondLst>
                                            <p:cond delay="0"/>
                                          </p:stCondLst>
                                        </p:cTn>
                                        <p:tgtEl>
                                          <p:spTgt spid="100355"/>
                                        </p:tgtEl>
                                        <p:attrNameLst>
                                          <p:attrName>style.visibility</p:attrName>
                                        </p:attrNameLst>
                                      </p:cBhvr>
                                      <p:to>
                                        <p:strVal val="visible"/>
                                      </p:to>
                                    </p:set>
                                    <p:anim calcmode="lin" valueType="num">
                                      <p:cBhvr>
                                        <p:cTn id="12" dur="500" fill="hold"/>
                                        <p:tgtEl>
                                          <p:spTgt spid="100355"/>
                                        </p:tgtEl>
                                        <p:attrNameLst>
                                          <p:attrName>ppt_w</p:attrName>
                                        </p:attrNameLst>
                                      </p:cBhvr>
                                      <p:tavLst>
                                        <p:tav tm="0">
                                          <p:val>
                                            <p:fltVal val="0"/>
                                          </p:val>
                                        </p:tav>
                                        <p:tav tm="100000">
                                          <p:val>
                                            <p:strVal val="#ppt_w"/>
                                          </p:val>
                                        </p:tav>
                                      </p:tavLst>
                                    </p:anim>
                                    <p:anim calcmode="lin" valueType="num">
                                      <p:cBhvr>
                                        <p:cTn id="13" dur="500" fill="hold"/>
                                        <p:tgtEl>
                                          <p:spTgt spid="100355"/>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fill="hold" grpId="0" nodeType="afterEffect" nodePh="1">
                                  <p:stCondLst>
                                    <p:cond delay="1000"/>
                                  </p:stCondLst>
                                  <p:endCondLst>
                                    <p:cond evt="begin" delay="0">
                                      <p:tn val="15"/>
                                    </p:cond>
                                  </p:endCondLst>
                                  <p:childTnLst>
                                    <p:set>
                                      <p:cBhvr>
                                        <p:cTn id="16" dur="1" fill="hold">
                                          <p:stCondLst>
                                            <p:cond delay="0"/>
                                          </p:stCondLst>
                                        </p:cTn>
                                        <p:tgtEl>
                                          <p:spTgt spid="100354"/>
                                        </p:tgtEl>
                                        <p:attrNameLst>
                                          <p:attrName>style.visibility</p:attrName>
                                        </p:attrNameLst>
                                      </p:cBhvr>
                                      <p:to>
                                        <p:strVal val="visible"/>
                                      </p:to>
                                    </p:set>
                                    <p:anim calcmode="lin" valueType="num">
                                      <p:cBhvr>
                                        <p:cTn id="17" dur="500" fill="hold"/>
                                        <p:tgtEl>
                                          <p:spTgt spid="100354"/>
                                        </p:tgtEl>
                                        <p:attrNameLst>
                                          <p:attrName>ppt_w</p:attrName>
                                        </p:attrNameLst>
                                      </p:cBhvr>
                                      <p:tavLst>
                                        <p:tav tm="0">
                                          <p:val>
                                            <p:fltVal val="0"/>
                                          </p:val>
                                        </p:tav>
                                        <p:tav tm="100000">
                                          <p:val>
                                            <p:strVal val="#ppt_w"/>
                                          </p:val>
                                        </p:tav>
                                      </p:tavLst>
                                    </p:anim>
                                    <p:anim calcmode="lin" valueType="num">
                                      <p:cBhvr>
                                        <p:cTn id="18" dur="500" fill="hold"/>
                                        <p:tgtEl>
                                          <p:spTgt spid="10035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0358"/>
                                        </p:tgtEl>
                                        <p:attrNameLst>
                                          <p:attrName>style.visibility</p:attrName>
                                        </p:attrNameLst>
                                      </p:cBhvr>
                                      <p:to>
                                        <p:strVal val="visible"/>
                                      </p:to>
                                    </p:set>
                                    <p:anim calcmode="lin" valueType="num">
                                      <p:cBhvr additive="base">
                                        <p:cTn id="23" dur="500" fill="hold"/>
                                        <p:tgtEl>
                                          <p:spTgt spid="100358"/>
                                        </p:tgtEl>
                                        <p:attrNameLst>
                                          <p:attrName>ppt_x</p:attrName>
                                        </p:attrNameLst>
                                      </p:cBhvr>
                                      <p:tavLst>
                                        <p:tav tm="0">
                                          <p:val>
                                            <p:strVal val="0-#ppt_w/2"/>
                                          </p:val>
                                        </p:tav>
                                        <p:tav tm="100000">
                                          <p:val>
                                            <p:strVal val="#ppt_x"/>
                                          </p:val>
                                        </p:tav>
                                      </p:tavLst>
                                    </p:anim>
                                    <p:anim calcmode="lin" valueType="num">
                                      <p:cBhvr additive="base">
                                        <p:cTn id="24" dur="500" fill="hold"/>
                                        <p:tgtEl>
                                          <p:spTgt spid="1003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utoUpdateAnimBg="0"/>
      <p:bldP spid="100356" grpId="0" autoUpdateAnimBg="0"/>
      <p:bldP spid="10035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01382" name="Text Box 6"/>
          <p:cNvSpPr txBox="1">
            <a:spLocks noChangeArrowheads="1"/>
          </p:cNvSpPr>
          <p:nvPr/>
        </p:nvSpPr>
        <p:spPr bwMode="auto">
          <a:xfrm>
            <a:off x="685800" y="609600"/>
            <a:ext cx="7924800" cy="3786188"/>
          </a:xfrm>
          <a:prstGeom prst="rect">
            <a:avLst/>
          </a:prstGeom>
          <a:noFill/>
          <a:ln w="9525">
            <a:noFill/>
            <a:miter lim="800000"/>
            <a:headEnd/>
            <a:tailEnd/>
          </a:ln>
          <a:effectLst/>
        </p:spPr>
        <p:txBody>
          <a:bodyPr>
            <a:spAutoFit/>
          </a:bodyPr>
          <a:lstStyle/>
          <a:p>
            <a:pPr algn="ctr">
              <a:spcBef>
                <a:spcPct val="20000"/>
              </a:spcBef>
              <a:defRPr/>
            </a:pPr>
            <a:r>
              <a:rPr lang="en-US" sz="4400" dirty="0">
                <a:effectLst>
                  <a:outerShdw blurRad="38100" dist="38100" dir="2700000" algn="tl">
                    <a:srgbClr val="000000"/>
                  </a:outerShdw>
                </a:effectLst>
                <a:cs typeface="+mn-cs"/>
              </a:rPr>
              <a:t>RESPONSIBILITY</a:t>
            </a:r>
          </a:p>
          <a:p>
            <a:pPr algn="ctr">
              <a:spcBef>
                <a:spcPct val="20000"/>
              </a:spcBef>
              <a:defRPr/>
            </a:pPr>
            <a:r>
              <a:rPr lang="en-US" sz="2800" dirty="0">
                <a:effectLst>
                  <a:outerShdw blurRad="38100" dist="38100" dir="2700000" algn="tl">
                    <a:srgbClr val="000000"/>
                  </a:outerShdw>
                </a:effectLst>
                <a:cs typeface="Times New Roman" pitchFamily="18" charset="0"/>
              </a:rPr>
              <a:t>CONCERN FOR ALL</a:t>
            </a:r>
            <a:r>
              <a:rPr lang="en-US" sz="4400" i="1" dirty="0">
                <a:solidFill>
                  <a:srgbClr val="CC6600"/>
                </a:solidFill>
                <a:latin typeface="Comic Sans MS" pitchFamily="66" charset="0"/>
                <a:cs typeface="Times New Roman" pitchFamily="18" charset="0"/>
              </a:rPr>
              <a:t> </a:t>
            </a:r>
          </a:p>
          <a:p>
            <a:pPr algn="ctr">
              <a:spcBef>
                <a:spcPct val="20000"/>
              </a:spcBef>
              <a:defRPr/>
            </a:pPr>
            <a:r>
              <a:rPr lang="en-US" sz="2800" dirty="0">
                <a:effectLst>
                  <a:outerShdw blurRad="38100" dist="38100" dir="2700000" algn="tl">
                    <a:srgbClr val="000000"/>
                  </a:outerShdw>
                </a:effectLst>
                <a:latin typeface="Arial" charset="0"/>
                <a:cs typeface="+mn-cs"/>
              </a:rPr>
              <a:t>“</a:t>
            </a:r>
            <a:r>
              <a:rPr lang="en-US" sz="2800" dirty="0">
                <a:effectLst>
                  <a:outerShdw blurRad="38100" dist="38100" dir="2700000" algn="tl">
                    <a:srgbClr val="000000"/>
                  </a:outerShdw>
                </a:effectLst>
                <a:cs typeface="+mn-cs"/>
              </a:rPr>
              <a:t>swaraj</a:t>
            </a:r>
            <a:r>
              <a:rPr lang="en-US" sz="2800" dirty="0">
                <a:effectLst>
                  <a:outerShdw blurRad="38100" dist="38100" dir="2700000" algn="tl">
                    <a:srgbClr val="000000"/>
                  </a:outerShdw>
                </a:effectLst>
                <a:latin typeface="Arial" charset="0"/>
                <a:cs typeface="+mn-cs"/>
              </a:rPr>
              <a:t>”</a:t>
            </a:r>
            <a:r>
              <a:rPr lang="en-US" sz="2800" dirty="0">
                <a:effectLst>
                  <a:outerShdw blurRad="38100" dist="38100" dir="2700000" algn="tl">
                    <a:srgbClr val="000000"/>
                  </a:outerShdw>
                </a:effectLst>
                <a:cs typeface="+mn-cs"/>
              </a:rPr>
              <a:t> self-rule, mahatma </a:t>
            </a:r>
            <a:r>
              <a:rPr lang="en-US" sz="2800" dirty="0" err="1">
                <a:effectLst>
                  <a:outerShdw blurRad="38100" dist="38100" dir="2700000" algn="tl">
                    <a:srgbClr val="000000"/>
                  </a:outerShdw>
                </a:effectLst>
                <a:cs typeface="+mn-cs"/>
              </a:rPr>
              <a:t>gandhi</a:t>
            </a:r>
            <a:r>
              <a:rPr lang="en-US" sz="2800" dirty="0" err="1">
                <a:effectLst>
                  <a:outerShdw blurRad="38100" dist="38100" dir="2700000" algn="tl">
                    <a:srgbClr val="000000"/>
                  </a:outerShdw>
                </a:effectLst>
                <a:latin typeface="Arial" charset="0"/>
                <a:cs typeface="+mn-cs"/>
              </a:rPr>
              <a:t>’</a:t>
            </a:r>
            <a:r>
              <a:rPr lang="en-US" sz="2800" dirty="0" err="1">
                <a:effectLst>
                  <a:outerShdw blurRad="38100" dist="38100" dir="2700000" algn="tl">
                    <a:srgbClr val="000000"/>
                  </a:outerShdw>
                </a:effectLst>
                <a:cs typeface="+mn-cs"/>
              </a:rPr>
              <a:t>s</a:t>
            </a:r>
            <a:r>
              <a:rPr lang="en-US" sz="2800" dirty="0">
                <a:effectLst>
                  <a:outerShdw blurRad="38100" dist="38100" dir="2700000" algn="tl">
                    <a:srgbClr val="000000"/>
                  </a:outerShdw>
                </a:effectLst>
                <a:cs typeface="+mn-cs"/>
              </a:rPr>
              <a:t> principle. </a:t>
            </a:r>
            <a:r>
              <a:rPr lang="en-US" sz="2800" b="0" dirty="0">
                <a:latin typeface="Arial" charset="0"/>
                <a:cs typeface="+mn-cs"/>
              </a:rPr>
              <a:t> </a:t>
            </a:r>
            <a:r>
              <a:rPr lang="en-US" sz="2800" b="0" dirty="0">
                <a:effectLst>
                  <a:outerShdw blurRad="38100" dist="38100" dir="2700000" algn="tl">
                    <a:srgbClr val="000000">
                      <a:alpha val="43137"/>
                    </a:srgbClr>
                  </a:outerShdw>
                </a:effectLst>
                <a:cs typeface="+mn-cs"/>
              </a:rPr>
              <a:t>t</a:t>
            </a:r>
            <a:r>
              <a:rPr lang="en-US" sz="2800" b="0" dirty="0">
                <a:effectLst>
                  <a:outerShdw blurRad="38100" dist="38100" dir="2700000" algn="tl">
                    <a:srgbClr val="000000"/>
                  </a:outerShdw>
                </a:effectLst>
                <a:cs typeface="Times New Roman" pitchFamily="18" charset="0"/>
              </a:rPr>
              <a:t>he soul-force must be the guiding impulse. when it summons the will to act, it results in the right action.</a:t>
            </a:r>
            <a:endParaRPr lang="en-US" sz="2400" dirty="0">
              <a:solidFill>
                <a:srgbClr val="CC6600"/>
              </a:solidFill>
              <a:effectLst>
                <a:outerShdw blurRad="38100" dist="38100" dir="2700000" algn="tl">
                  <a:srgbClr val="000000"/>
                </a:outerShdw>
              </a:effectLst>
              <a:latin typeface="Comic Sans MS" pitchFamily="66" charset="0"/>
              <a:cs typeface="Times New Roman" pitchFamily="18" charset="0"/>
            </a:endParaRPr>
          </a:p>
        </p:txBody>
      </p:sp>
      <p:pic>
        <p:nvPicPr>
          <p:cNvPr id="67587" name="Picture 9" descr="File:Mahadev Desai and Gandhi 2 1939.jpg">
            <a:hlinkClick r:id="rId2"/>
          </p:cNvPr>
          <p:cNvPicPr>
            <a:picLocks noChangeAspect="1" noChangeArrowheads="1"/>
          </p:cNvPicPr>
          <p:nvPr/>
        </p:nvPicPr>
        <p:blipFill>
          <a:blip r:embed="rId3"/>
          <a:srcRect/>
          <a:stretch>
            <a:fillRect/>
          </a:stretch>
        </p:blipFill>
        <p:spPr bwMode="auto">
          <a:xfrm>
            <a:off x="1484312" y="4114800"/>
            <a:ext cx="2316163" cy="2667000"/>
          </a:xfrm>
          <a:prstGeom prst="rect">
            <a:avLst/>
          </a:prstGeom>
          <a:noFill/>
          <a:ln w="9525">
            <a:noFill/>
            <a:miter lim="800000"/>
            <a:headEnd/>
            <a:tailEnd/>
          </a:ln>
        </p:spPr>
      </p:pic>
      <p:sp>
        <p:nvSpPr>
          <p:cNvPr id="81924" name="Text Box 4"/>
          <p:cNvSpPr txBox="1">
            <a:spLocks noChangeArrowheads="1"/>
          </p:cNvSpPr>
          <p:nvPr/>
        </p:nvSpPr>
        <p:spPr bwMode="auto">
          <a:xfrm>
            <a:off x="4572000" y="4724400"/>
            <a:ext cx="3087688" cy="519113"/>
          </a:xfrm>
          <a:prstGeom prst="rect">
            <a:avLst/>
          </a:prstGeom>
          <a:noFill/>
          <a:ln w="9525">
            <a:noFill/>
            <a:miter lim="800000"/>
            <a:headEnd/>
            <a:tailEnd/>
          </a:ln>
          <a:effectLst/>
        </p:spPr>
        <p:txBody>
          <a:bodyPr wrap="none">
            <a:spAutoFit/>
          </a:bodyPr>
          <a:lstStyle/>
          <a:p>
            <a:pPr>
              <a:defRPr/>
            </a:pPr>
            <a:r>
              <a:rPr lang="en-US" sz="2800" b="0">
                <a:effectLst>
                  <a:outerShdw blurRad="38100" dist="38100" dir="2700000" algn="tl">
                    <a:srgbClr val="000000"/>
                  </a:outerShdw>
                </a:effectLst>
                <a:cs typeface="+mn-cs"/>
              </a:rPr>
              <a:t>not incentives</a:t>
            </a:r>
          </a:p>
        </p:txBody>
      </p:sp>
      <p:sp>
        <p:nvSpPr>
          <p:cNvPr id="67589" name="Text Box 5"/>
          <p:cNvSpPr txBox="1">
            <a:spLocks noChangeArrowheads="1"/>
          </p:cNvSpPr>
          <p:nvPr/>
        </p:nvSpPr>
        <p:spPr bwMode="auto">
          <a:xfrm>
            <a:off x="2895600" y="228600"/>
            <a:ext cx="3013075" cy="366713"/>
          </a:xfrm>
          <a:prstGeom prst="rect">
            <a:avLst/>
          </a:prstGeom>
          <a:noFill/>
          <a:ln w="9525">
            <a:noFill/>
            <a:miter lim="800000"/>
            <a:headEnd/>
            <a:tailEnd/>
          </a:ln>
        </p:spPr>
        <p:txBody>
          <a:bodyPr wrap="none">
            <a:spAutoFit/>
          </a:bodyPr>
          <a:lstStyle/>
          <a:p>
            <a:r>
              <a:rPr lang="en-US" sz="1800"/>
              <a:t>NOT INCENTIVES  BUT</a:t>
            </a:r>
          </a:p>
        </p:txBody>
      </p:sp>
    </p:spTree>
  </p:cSld>
  <p:clrMapOvr>
    <a:masterClrMapping/>
  </p:clrMapOvr>
  <p:transition spd="slow" advClick="0" advTm="201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82"/>
                                        </p:tgtEl>
                                        <p:attrNameLst>
                                          <p:attrName>style.visibility</p:attrName>
                                        </p:attrNameLst>
                                      </p:cBhvr>
                                      <p:to>
                                        <p:strVal val="visible"/>
                                      </p:to>
                                    </p:set>
                                    <p:anim calcmode="lin" valueType="num">
                                      <p:cBhvr additive="base">
                                        <p:cTn id="7" dur="500" fill="hold"/>
                                        <p:tgtEl>
                                          <p:spTgt spid="101382"/>
                                        </p:tgtEl>
                                        <p:attrNameLst>
                                          <p:attrName>ppt_x</p:attrName>
                                        </p:attrNameLst>
                                      </p:cBhvr>
                                      <p:tavLst>
                                        <p:tav tm="0">
                                          <p:val>
                                            <p:strVal val="0-#ppt_w/2"/>
                                          </p:val>
                                        </p:tav>
                                        <p:tav tm="100000">
                                          <p:val>
                                            <p:strVal val="#ppt_x"/>
                                          </p:val>
                                        </p:tav>
                                      </p:tavLst>
                                    </p:anim>
                                    <p:anim calcmode="lin" valueType="num">
                                      <p:cBhvr additive="base">
                                        <p:cTn id="8" dur="500" fill="hold"/>
                                        <p:tgtEl>
                                          <p:spTgt spid="101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685800" y="762000"/>
            <a:ext cx="7696200" cy="823913"/>
          </a:xfrm>
          <a:prstGeom prst="rect">
            <a:avLst/>
          </a:prstGeom>
          <a:noFill/>
          <a:ln w="9525">
            <a:noFill/>
            <a:miter lim="800000"/>
            <a:headEnd/>
            <a:tailEnd/>
          </a:ln>
          <a:effectLst/>
        </p:spPr>
        <p:txBody>
          <a:bodyPr>
            <a:spAutoFit/>
          </a:bodyPr>
          <a:lstStyle/>
          <a:p>
            <a:pPr algn="ctr">
              <a:defRPr/>
            </a:pPr>
            <a:r>
              <a:rPr lang="en-US" sz="4800">
                <a:effectLst>
                  <a:outerShdw blurRad="38100" dist="38100" dir="2700000" algn="tl">
                    <a:srgbClr val="000000"/>
                  </a:outerShdw>
                </a:effectLst>
                <a:cs typeface="+mn-cs"/>
              </a:rPr>
              <a:t>partnership</a:t>
            </a:r>
          </a:p>
        </p:txBody>
      </p:sp>
      <p:sp>
        <p:nvSpPr>
          <p:cNvPr id="102404" name="Text Box 4"/>
          <p:cNvSpPr txBox="1">
            <a:spLocks noChangeArrowheads="1"/>
          </p:cNvSpPr>
          <p:nvPr/>
        </p:nvSpPr>
        <p:spPr bwMode="auto">
          <a:xfrm>
            <a:off x="3810000" y="2667000"/>
            <a:ext cx="5029200" cy="3416300"/>
          </a:xfrm>
          <a:prstGeom prst="rect">
            <a:avLst/>
          </a:prstGeom>
          <a:noFill/>
          <a:ln w="9525">
            <a:noFill/>
            <a:miter lim="800000"/>
            <a:headEnd/>
            <a:tailEnd/>
          </a:ln>
          <a:effectLst/>
        </p:spPr>
        <p:txBody>
          <a:bodyPr>
            <a:spAutoFit/>
          </a:bodyPr>
          <a:lstStyle/>
          <a:p>
            <a:pPr algn="ctr">
              <a:defRPr/>
            </a:pPr>
            <a:r>
              <a:rPr lang="en-US" sz="2400" dirty="0">
                <a:effectLst>
                  <a:outerShdw blurRad="38100" dist="38100" dir="2700000" algn="tl">
                    <a:srgbClr val="000000"/>
                  </a:outerShdw>
                </a:effectLst>
              </a:rPr>
              <a:t>solidarity based exchange creates satisfactory economic conditions for all parties. generates work, income, abolishes  exploitation, domination and exclusion, protects ecosystems and promotes sustainable development</a:t>
            </a:r>
            <a:r>
              <a:rPr lang="en-US" sz="2400" dirty="0"/>
              <a:t>.</a:t>
            </a:r>
            <a:endParaRPr lang="en-US" sz="2400" dirty="0">
              <a:effectLst>
                <a:outerShdw blurRad="38100" dist="38100" dir="2700000" algn="tl">
                  <a:srgbClr val="000000"/>
                </a:outerShdw>
              </a:effectLst>
              <a:cs typeface="+mn-cs"/>
            </a:endParaRPr>
          </a:p>
        </p:txBody>
      </p:sp>
      <p:sp>
        <p:nvSpPr>
          <p:cNvPr id="102405" name="Rectangle 5"/>
          <p:cNvSpPr>
            <a:spLocks noChangeArrowheads="1"/>
          </p:cNvSpPr>
          <p:nvPr/>
        </p:nvSpPr>
        <p:spPr bwMode="auto">
          <a:xfrm>
            <a:off x="1828800" y="1752600"/>
            <a:ext cx="5410200" cy="457200"/>
          </a:xfrm>
          <a:prstGeom prst="rect">
            <a:avLst/>
          </a:prstGeom>
          <a:noFill/>
          <a:ln w="9525">
            <a:noFill/>
            <a:miter lim="800000"/>
            <a:headEnd/>
            <a:tailEnd/>
          </a:ln>
          <a:effectLst/>
        </p:spPr>
        <p:txBody>
          <a:bodyPr>
            <a:spAutoFit/>
          </a:bodyPr>
          <a:lstStyle/>
          <a:p>
            <a:pPr algn="ctr">
              <a:defRPr/>
            </a:pPr>
            <a:r>
              <a:rPr lang="en-US" sz="2400">
                <a:effectLst>
                  <a:outerShdw blurRad="38100" dist="38100" dir="2700000" algn="tl">
                    <a:srgbClr val="000000"/>
                  </a:outerShdw>
                </a:effectLst>
              </a:rPr>
              <a:t>WIN </a:t>
            </a:r>
            <a:r>
              <a:rPr lang="en-US" sz="2400">
                <a:effectLst>
                  <a:outerShdw blurRad="38100" dist="38100" dir="2700000" algn="tl">
                    <a:srgbClr val="000000"/>
                  </a:outerShdw>
                </a:effectLst>
                <a:latin typeface="Comic Sans MS"/>
              </a:rPr>
              <a:t>–</a:t>
            </a:r>
            <a:r>
              <a:rPr lang="en-US" sz="2400">
                <a:effectLst>
                  <a:outerShdw blurRad="38100" dist="38100" dir="2700000" algn="tl">
                    <a:srgbClr val="000000"/>
                  </a:outerShdw>
                </a:effectLst>
              </a:rPr>
              <a:t>WIN SITUATIONS</a:t>
            </a:r>
          </a:p>
        </p:txBody>
      </p:sp>
      <p:pic>
        <p:nvPicPr>
          <p:cNvPr id="102406" name="Picture 6" descr="Fair Trade"/>
          <p:cNvPicPr>
            <a:picLocks noChangeAspect="1" noChangeArrowheads="1"/>
          </p:cNvPicPr>
          <p:nvPr/>
        </p:nvPicPr>
        <p:blipFill>
          <a:blip r:embed="rId2"/>
          <a:srcRect/>
          <a:stretch>
            <a:fillRect/>
          </a:stretch>
        </p:blipFill>
        <p:spPr bwMode="auto">
          <a:xfrm>
            <a:off x="304800" y="2514600"/>
            <a:ext cx="3429000" cy="3429000"/>
          </a:xfrm>
          <a:prstGeom prst="rect">
            <a:avLst/>
          </a:prstGeom>
          <a:noFill/>
          <a:ln w="9525">
            <a:noFill/>
            <a:miter lim="800000"/>
            <a:headEnd/>
            <a:tailEnd/>
          </a:ln>
        </p:spPr>
      </p:pic>
      <p:sp>
        <p:nvSpPr>
          <p:cNvPr id="68614" name="Text Box 6"/>
          <p:cNvSpPr txBox="1">
            <a:spLocks noChangeArrowheads="1"/>
          </p:cNvSpPr>
          <p:nvPr/>
        </p:nvSpPr>
        <p:spPr bwMode="auto">
          <a:xfrm>
            <a:off x="457200" y="6019800"/>
            <a:ext cx="3267075" cy="457200"/>
          </a:xfrm>
          <a:prstGeom prst="rect">
            <a:avLst/>
          </a:prstGeom>
          <a:noFill/>
          <a:ln w="9525">
            <a:noFill/>
            <a:miter lim="800000"/>
            <a:headEnd/>
            <a:tailEnd/>
          </a:ln>
        </p:spPr>
        <p:txBody>
          <a:bodyPr>
            <a:spAutoFit/>
          </a:bodyPr>
          <a:lstStyle/>
          <a:p>
            <a:r>
              <a:rPr lang="en-US" sz="2400" b="0"/>
              <a:t>not </a:t>
            </a:r>
            <a:r>
              <a:rPr lang="en-US" sz="2400" b="0">
                <a:latin typeface="Arial" charset="0"/>
              </a:rPr>
              <a:t>“</a:t>
            </a:r>
            <a:r>
              <a:rPr lang="en-US" sz="2400" b="0"/>
              <a:t>free </a:t>
            </a:r>
            <a:r>
              <a:rPr lang="en-US" sz="2400" b="0">
                <a:latin typeface="Arial" charset="0"/>
              </a:rPr>
              <a:t>“</a:t>
            </a:r>
            <a:r>
              <a:rPr lang="en-US" sz="2400" b="0"/>
              <a:t> market</a:t>
            </a:r>
          </a:p>
        </p:txBody>
      </p:sp>
      <p:sp>
        <p:nvSpPr>
          <p:cNvPr id="68615" name="Text Box 7"/>
          <p:cNvSpPr txBox="1">
            <a:spLocks noChangeArrowheads="1"/>
          </p:cNvSpPr>
          <p:nvPr/>
        </p:nvSpPr>
        <p:spPr bwMode="auto">
          <a:xfrm>
            <a:off x="2819400" y="609600"/>
            <a:ext cx="3346450" cy="366713"/>
          </a:xfrm>
          <a:prstGeom prst="rect">
            <a:avLst/>
          </a:prstGeom>
          <a:noFill/>
          <a:ln w="9525">
            <a:noFill/>
            <a:miter lim="800000"/>
            <a:headEnd/>
            <a:tailEnd/>
          </a:ln>
        </p:spPr>
        <p:txBody>
          <a:bodyPr wrap="none">
            <a:spAutoFit/>
          </a:bodyPr>
          <a:lstStyle/>
          <a:p>
            <a:r>
              <a:rPr lang="en-US" sz="1800">
                <a:effectLst>
                  <a:outerShdw blurRad="38100" dist="38100" dir="2700000" algn="tl">
                    <a:srgbClr val="000000"/>
                  </a:outerShdw>
                </a:effectLst>
              </a:rPr>
              <a:t> NOT FREE MARKET  BUT</a:t>
            </a:r>
          </a:p>
        </p:txBody>
      </p:sp>
    </p:spTree>
  </p:cSld>
  <p:clrMapOvr>
    <a:masterClrMapping/>
  </p:clrMapOvr>
  <p:transition advClick="0" advTm="357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p:cTn id="7" dur="500" fill="hold"/>
                                        <p:tgtEl>
                                          <p:spTgt spid="102402"/>
                                        </p:tgtEl>
                                        <p:attrNameLst>
                                          <p:attrName>ppt_w</p:attrName>
                                        </p:attrNameLst>
                                      </p:cBhvr>
                                      <p:tavLst>
                                        <p:tav tm="0">
                                          <p:val>
                                            <p:fltVal val="0"/>
                                          </p:val>
                                        </p:tav>
                                        <p:tav tm="100000">
                                          <p:val>
                                            <p:strVal val="#ppt_w"/>
                                          </p:val>
                                        </p:tav>
                                      </p:tavLst>
                                    </p:anim>
                                    <p:anim calcmode="lin" valueType="num">
                                      <p:cBhvr>
                                        <p:cTn id="8" dur="500" fill="hold"/>
                                        <p:tgtEl>
                                          <p:spTgt spid="1024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05"/>
                                        </p:tgtEl>
                                        <p:attrNameLst>
                                          <p:attrName>style.visibility</p:attrName>
                                        </p:attrNameLst>
                                      </p:cBhvr>
                                      <p:to>
                                        <p:strVal val="visible"/>
                                      </p:to>
                                    </p:set>
                                    <p:anim calcmode="lin" valueType="num">
                                      <p:cBhvr additive="base">
                                        <p:cTn id="13" dur="500" fill="hold"/>
                                        <p:tgtEl>
                                          <p:spTgt spid="102405"/>
                                        </p:tgtEl>
                                        <p:attrNameLst>
                                          <p:attrName>ppt_x</p:attrName>
                                        </p:attrNameLst>
                                      </p:cBhvr>
                                      <p:tavLst>
                                        <p:tav tm="0">
                                          <p:val>
                                            <p:strVal val="0-#ppt_w/2"/>
                                          </p:val>
                                        </p:tav>
                                        <p:tav tm="100000">
                                          <p:val>
                                            <p:strVal val="#ppt_x"/>
                                          </p:val>
                                        </p:tav>
                                      </p:tavLst>
                                    </p:anim>
                                    <p:anim calcmode="lin" valueType="num">
                                      <p:cBhvr additive="base">
                                        <p:cTn id="14" dur="500" fill="hold"/>
                                        <p:tgtEl>
                                          <p:spTgt spid="1024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04"/>
                                        </p:tgtEl>
                                        <p:attrNameLst>
                                          <p:attrName>style.visibility</p:attrName>
                                        </p:attrNameLst>
                                      </p:cBhvr>
                                      <p:to>
                                        <p:strVal val="visible"/>
                                      </p:to>
                                    </p:set>
                                    <p:anim calcmode="lin" valueType="num">
                                      <p:cBhvr additive="base">
                                        <p:cTn id="19" dur="500" fill="hold"/>
                                        <p:tgtEl>
                                          <p:spTgt spid="102404"/>
                                        </p:tgtEl>
                                        <p:attrNameLst>
                                          <p:attrName>ppt_x</p:attrName>
                                        </p:attrNameLst>
                                      </p:cBhvr>
                                      <p:tavLst>
                                        <p:tav tm="0">
                                          <p:val>
                                            <p:strVal val="0-#ppt_w/2"/>
                                          </p:val>
                                        </p:tav>
                                        <p:tav tm="100000">
                                          <p:val>
                                            <p:strVal val="#ppt_x"/>
                                          </p:val>
                                        </p:tav>
                                      </p:tavLst>
                                    </p:anim>
                                    <p:anim calcmode="lin" valueType="num">
                                      <p:cBhvr additive="base">
                                        <p:cTn id="20" dur="500" fill="hold"/>
                                        <p:tgtEl>
                                          <p:spTgt spid="10240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02406"/>
                                        </p:tgtEl>
                                        <p:attrNameLst>
                                          <p:attrName>style.visibility</p:attrName>
                                        </p:attrNameLst>
                                      </p:cBhvr>
                                      <p:to>
                                        <p:strVal val="visible"/>
                                      </p:to>
                                    </p:set>
                                    <p:anim calcmode="lin" valueType="num">
                                      <p:cBhvr>
                                        <p:cTn id="25" dur="500" fill="hold"/>
                                        <p:tgtEl>
                                          <p:spTgt spid="102406"/>
                                        </p:tgtEl>
                                        <p:attrNameLst>
                                          <p:attrName>ppt_w</p:attrName>
                                        </p:attrNameLst>
                                      </p:cBhvr>
                                      <p:tavLst>
                                        <p:tav tm="0">
                                          <p:val>
                                            <p:fltVal val="0"/>
                                          </p:val>
                                        </p:tav>
                                        <p:tav tm="100000">
                                          <p:val>
                                            <p:strVal val="#ppt_w"/>
                                          </p:val>
                                        </p:tav>
                                      </p:tavLst>
                                    </p:anim>
                                    <p:anim calcmode="lin" valueType="num">
                                      <p:cBhvr>
                                        <p:cTn id="26" dur="500" fill="hold"/>
                                        <p:tgtEl>
                                          <p:spTgt spid="1024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P spid="102404" grpId="0" autoUpdateAnimBg="0"/>
      <p:bldP spid="102405"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6437" name="Text Box 5"/>
          <p:cNvSpPr txBox="1">
            <a:spLocks noChangeArrowheads="1"/>
          </p:cNvSpPr>
          <p:nvPr/>
        </p:nvSpPr>
        <p:spPr bwMode="auto">
          <a:xfrm>
            <a:off x="304800" y="1066800"/>
            <a:ext cx="8610600" cy="3659188"/>
          </a:xfrm>
          <a:prstGeom prst="rect">
            <a:avLst/>
          </a:prstGeom>
          <a:noFill/>
          <a:ln w="9525">
            <a:noFill/>
            <a:miter lim="800000"/>
            <a:headEnd/>
            <a:tailEnd/>
          </a:ln>
        </p:spPr>
        <p:txBody>
          <a:bodyPr>
            <a:spAutoFit/>
          </a:bodyPr>
          <a:lstStyle/>
          <a:p>
            <a:pPr algn="ctr">
              <a:defRPr/>
            </a:pPr>
            <a:r>
              <a:rPr lang="en-US" sz="4800" b="0">
                <a:solidFill>
                  <a:srgbClr val="0066FF"/>
                </a:solidFill>
                <a:effectLst>
                  <a:outerShdw blurRad="38100" dist="38100" dir="2700000" algn="tl">
                    <a:srgbClr val="000000"/>
                  </a:outerShdw>
                </a:effectLst>
                <a:cs typeface="+mn-cs"/>
              </a:rPr>
              <a:t>STAGE  IV</a:t>
            </a:r>
          </a:p>
          <a:p>
            <a:pPr algn="ctr">
              <a:defRPr/>
            </a:pPr>
            <a:endParaRPr lang="en-US" sz="4800" b="0">
              <a:solidFill>
                <a:srgbClr val="0066FF"/>
              </a:solidFill>
              <a:effectLst>
                <a:outerShdw blurRad="38100" dist="38100" dir="2700000" algn="tl">
                  <a:srgbClr val="000000"/>
                </a:outerShdw>
              </a:effectLst>
              <a:cs typeface="+mn-cs"/>
            </a:endParaRPr>
          </a:p>
          <a:p>
            <a:pPr algn="ctr">
              <a:defRPr/>
            </a:pPr>
            <a:endParaRPr lang="en-US" sz="2800" b="0">
              <a:solidFill>
                <a:srgbClr val="0066FF"/>
              </a:solidFill>
              <a:effectLst>
                <a:outerShdw blurRad="38100" dist="38100" dir="2700000" algn="tl">
                  <a:srgbClr val="000000"/>
                </a:outerShdw>
              </a:effectLst>
              <a:cs typeface="+mn-cs"/>
            </a:endParaRPr>
          </a:p>
          <a:p>
            <a:pPr algn="ctr">
              <a:defRPr/>
            </a:pPr>
            <a:r>
              <a:rPr lang="en-US" sz="4800" b="0">
                <a:solidFill>
                  <a:srgbClr val="0066FF"/>
                </a:solidFill>
                <a:effectLst>
                  <a:outerShdw blurRad="38100" dist="38100" dir="2700000" algn="tl">
                    <a:srgbClr val="000000"/>
                  </a:outerShdw>
                </a:effectLst>
                <a:cs typeface="+mn-cs"/>
              </a:rPr>
              <a:t>SHOWING ITS VIABILITY</a:t>
            </a:r>
          </a:p>
          <a:p>
            <a:pPr algn="ctr">
              <a:defRPr/>
            </a:pPr>
            <a:endParaRPr lang="en-US" sz="4800" b="0">
              <a:solidFill>
                <a:srgbClr val="F83008"/>
              </a:solidFill>
              <a:effectLst>
                <a:outerShdw blurRad="38100" dist="38100" dir="2700000" algn="tl">
                  <a:srgbClr val="000000"/>
                </a:outerShdw>
              </a:effectLst>
              <a:cs typeface="+mn-cs"/>
            </a:endParaRPr>
          </a:p>
          <a:p>
            <a:pPr algn="ctr">
              <a:defRPr/>
            </a:pPr>
            <a:endParaRPr lang="en-US" sz="1400" b="0">
              <a:solidFill>
                <a:srgbClr val="0066FF"/>
              </a:solidFill>
              <a:effectLst>
                <a:outerShdw blurRad="38100" dist="38100" dir="2700000" algn="tl">
                  <a:srgbClr val="000000"/>
                </a:outerShdw>
              </a:effectLst>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685800" y="1218234"/>
            <a:ext cx="7772400" cy="946150"/>
          </a:xfrm>
          <a:prstGeom prst="rect">
            <a:avLst/>
          </a:prstGeom>
          <a:noFill/>
          <a:ln w="9525">
            <a:noFill/>
            <a:miter lim="800000"/>
            <a:headEnd/>
            <a:tailEnd/>
          </a:ln>
          <a:effectLst/>
        </p:spPr>
        <p:txBody>
          <a:bodyPr>
            <a:spAutoFit/>
          </a:bodyPr>
          <a:lstStyle/>
          <a:p>
            <a:pPr algn="ctr">
              <a:defRPr/>
            </a:pPr>
            <a:r>
              <a:rPr lang="en-US" sz="2800" b="0" dirty="0">
                <a:solidFill>
                  <a:srgbClr val="0066FF"/>
                </a:solidFill>
                <a:effectLst>
                  <a:outerShdw blurRad="38100" dist="38100" dir="2700000" algn="tl">
                    <a:srgbClr val="000000"/>
                  </a:outerShdw>
                </a:effectLst>
                <a:cs typeface="+mn-cs"/>
              </a:rPr>
              <a:t>    UNDERSTANDING  COSMIC REALITY</a:t>
            </a:r>
          </a:p>
          <a:p>
            <a:pPr algn="ctr">
              <a:defRPr/>
            </a:pPr>
            <a:r>
              <a:rPr lang="en-US" sz="2800" b="0" dirty="0">
                <a:solidFill>
                  <a:srgbClr val="0066FF"/>
                </a:solidFill>
                <a:effectLst>
                  <a:outerShdw blurRad="38100" dist="38100" dir="2700000" algn="tl">
                    <a:srgbClr val="000000"/>
                  </a:outerShdw>
                </a:effectLst>
                <a:cs typeface="+mn-cs"/>
              </a:rPr>
              <a:t>(Meditation</a:t>
            </a:r>
            <a:r>
              <a:rPr lang="en-US" sz="2800" b="0" dirty="0">
                <a:solidFill>
                  <a:srgbClr val="0000FF"/>
                </a:solidFill>
                <a:effectLst>
                  <a:outerShdw blurRad="38100" dist="38100" dir="2700000" algn="tl">
                    <a:srgbClr val="FFFFFF"/>
                  </a:outerShdw>
                </a:effectLst>
                <a:cs typeface="+mn-cs"/>
              </a:rPr>
              <a:t>)</a:t>
            </a:r>
          </a:p>
        </p:txBody>
      </p:sp>
      <p:sp>
        <p:nvSpPr>
          <p:cNvPr id="148483" name="Text Box 3"/>
          <p:cNvSpPr txBox="1">
            <a:spLocks noChangeArrowheads="1"/>
          </p:cNvSpPr>
          <p:nvPr/>
        </p:nvSpPr>
        <p:spPr bwMode="auto">
          <a:xfrm>
            <a:off x="1739106" y="2329967"/>
            <a:ext cx="5665788" cy="641350"/>
          </a:xfrm>
          <a:prstGeom prst="rect">
            <a:avLst/>
          </a:prstGeom>
          <a:noFill/>
          <a:ln w="9525">
            <a:noFill/>
            <a:miter lim="800000"/>
            <a:headEnd/>
            <a:tailEnd/>
          </a:ln>
          <a:effectLst/>
        </p:spPr>
        <p:txBody>
          <a:bodyPr>
            <a:spAutoFit/>
          </a:bodyPr>
          <a:lstStyle/>
          <a:p>
            <a:pPr algn="ctr">
              <a:defRPr/>
            </a:pPr>
            <a:r>
              <a:rPr lang="en-US" dirty="0">
                <a:solidFill>
                  <a:srgbClr val="0066FF"/>
                </a:solidFill>
                <a:effectLst>
                  <a:outerShdw blurRad="38100" dist="38100" dir="2700000" algn="tl">
                    <a:srgbClr val="000000"/>
                  </a:outerShdw>
                </a:effectLst>
                <a:cs typeface="+mn-cs"/>
              </a:rPr>
              <a:t>SELF RESTRAINT</a:t>
            </a:r>
          </a:p>
        </p:txBody>
      </p:sp>
      <p:sp>
        <p:nvSpPr>
          <p:cNvPr id="148484" name="Text Box 4"/>
          <p:cNvSpPr txBox="1">
            <a:spLocks noChangeArrowheads="1"/>
          </p:cNvSpPr>
          <p:nvPr/>
        </p:nvSpPr>
        <p:spPr bwMode="auto">
          <a:xfrm>
            <a:off x="3005930" y="3315941"/>
            <a:ext cx="3132138" cy="641350"/>
          </a:xfrm>
          <a:prstGeom prst="rect">
            <a:avLst/>
          </a:prstGeom>
          <a:noFill/>
          <a:ln w="9525">
            <a:noFill/>
            <a:miter lim="800000"/>
            <a:headEnd/>
            <a:tailEnd/>
          </a:ln>
          <a:effectLst/>
        </p:spPr>
        <p:txBody>
          <a:bodyPr wrap="none">
            <a:spAutoFit/>
          </a:bodyPr>
          <a:lstStyle/>
          <a:p>
            <a:pPr algn="ctr">
              <a:defRPr/>
            </a:pPr>
            <a:r>
              <a:rPr lang="en-US" dirty="0">
                <a:solidFill>
                  <a:srgbClr val="0066FF"/>
                </a:solidFill>
                <a:effectLst>
                  <a:outerShdw blurRad="38100" dist="38100" dir="2700000" algn="tl">
                    <a:srgbClr val="000000"/>
                  </a:outerShdw>
                </a:effectLst>
                <a:cs typeface="+mn-cs"/>
              </a:rPr>
              <a:t>FRUGALITY</a:t>
            </a:r>
          </a:p>
        </p:txBody>
      </p:sp>
      <p:sp>
        <p:nvSpPr>
          <p:cNvPr id="148485" name="Text Box 5"/>
          <p:cNvSpPr txBox="1">
            <a:spLocks noChangeArrowheads="1"/>
          </p:cNvSpPr>
          <p:nvPr/>
        </p:nvSpPr>
        <p:spPr bwMode="auto">
          <a:xfrm>
            <a:off x="2895600" y="4386470"/>
            <a:ext cx="3352800" cy="641350"/>
          </a:xfrm>
          <a:prstGeom prst="rect">
            <a:avLst/>
          </a:prstGeom>
          <a:noFill/>
          <a:ln w="9525">
            <a:noFill/>
            <a:miter lim="800000"/>
            <a:headEnd/>
            <a:tailEnd/>
          </a:ln>
          <a:effectLst/>
        </p:spPr>
        <p:txBody>
          <a:bodyPr>
            <a:spAutoFit/>
          </a:bodyPr>
          <a:lstStyle/>
          <a:p>
            <a:pPr algn="ctr">
              <a:defRPr/>
            </a:pPr>
            <a:r>
              <a:rPr lang="en-US" dirty="0">
                <a:solidFill>
                  <a:srgbClr val="0066FF"/>
                </a:solidFill>
                <a:effectLst>
                  <a:outerShdw blurRad="38100" dist="38100" dir="2700000" algn="tl">
                    <a:srgbClr val="000000"/>
                  </a:outerShdw>
                </a:effectLst>
                <a:cs typeface="+mn-cs"/>
              </a:rPr>
              <a:t>SIMPLICITY</a:t>
            </a:r>
          </a:p>
        </p:txBody>
      </p:sp>
      <p:sp>
        <p:nvSpPr>
          <p:cNvPr id="148486" name="Text Box 6"/>
          <p:cNvSpPr txBox="1">
            <a:spLocks noChangeArrowheads="1"/>
          </p:cNvSpPr>
          <p:nvPr/>
        </p:nvSpPr>
        <p:spPr bwMode="auto">
          <a:xfrm>
            <a:off x="2170113" y="304800"/>
            <a:ext cx="4810125" cy="762000"/>
          </a:xfrm>
          <a:prstGeom prst="rect">
            <a:avLst/>
          </a:prstGeom>
          <a:noFill/>
          <a:ln w="9525">
            <a:noFill/>
            <a:miter lim="800000"/>
            <a:headEnd/>
            <a:tailEnd/>
          </a:ln>
          <a:effectLst/>
        </p:spPr>
        <p:txBody>
          <a:bodyPr wrap="none">
            <a:spAutoFit/>
          </a:bodyPr>
          <a:lstStyle/>
          <a:p>
            <a:pPr algn="ctr">
              <a:defRPr/>
            </a:pPr>
            <a:r>
              <a:rPr lang="en-US" sz="4400">
                <a:solidFill>
                  <a:srgbClr val="0066FF"/>
                </a:solidFill>
                <a:effectLst>
                  <a:outerShdw blurRad="38100" dist="38100" dir="2700000" algn="tl">
                    <a:srgbClr val="000000"/>
                  </a:outerShdw>
                </a:effectLst>
                <a:cs typeface="+mn-cs"/>
              </a:rPr>
              <a:t>PREPARATION</a:t>
            </a:r>
          </a:p>
        </p:txBody>
      </p:sp>
      <p:sp>
        <p:nvSpPr>
          <p:cNvPr id="148487" name="Text Box 7"/>
          <p:cNvSpPr txBox="1">
            <a:spLocks noChangeArrowheads="1"/>
          </p:cNvSpPr>
          <p:nvPr/>
        </p:nvSpPr>
        <p:spPr bwMode="auto">
          <a:xfrm>
            <a:off x="573087" y="5433808"/>
            <a:ext cx="7997825" cy="347662"/>
          </a:xfrm>
          <a:prstGeom prst="rect">
            <a:avLst/>
          </a:prstGeom>
          <a:noFill/>
          <a:ln w="9525">
            <a:noFill/>
            <a:miter lim="800000"/>
            <a:headEnd/>
            <a:tailEnd/>
          </a:ln>
          <a:effectLst/>
        </p:spPr>
        <p:txBody>
          <a:bodyPr wrap="none">
            <a:spAutoFit/>
          </a:bodyPr>
          <a:lstStyle/>
          <a:p>
            <a:pPr algn="ctr">
              <a:lnSpc>
                <a:spcPct val="70000"/>
              </a:lnSpc>
              <a:spcBef>
                <a:spcPct val="50000"/>
              </a:spcBef>
              <a:defRPr/>
            </a:pPr>
            <a:r>
              <a:rPr lang="en-US" sz="2400" b="0" dirty="0">
                <a:solidFill>
                  <a:srgbClr val="0066FF"/>
                </a:solidFill>
                <a:effectLst>
                  <a:outerShdw blurRad="38100" dist="38100" dir="2700000" algn="tl">
                    <a:srgbClr val="000000"/>
                  </a:outerShdw>
                </a:effectLst>
                <a:cs typeface="+mn-cs"/>
              </a:rPr>
              <a:t>lead the world change by changing yourself</a:t>
            </a:r>
          </a:p>
        </p:txBody>
      </p:sp>
    </p:spTree>
  </p:cSld>
  <p:clrMapOvr>
    <a:masterClrMapping/>
  </p:clrMapOvr>
  <p:transition advClick="0" advTm="25000"/>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1557" name="Text Box 5"/>
          <p:cNvSpPr txBox="1">
            <a:spLocks noChangeArrowheads="1"/>
          </p:cNvSpPr>
          <p:nvPr/>
        </p:nvSpPr>
        <p:spPr bwMode="auto">
          <a:xfrm>
            <a:off x="-304800" y="609600"/>
            <a:ext cx="9448800" cy="5795963"/>
          </a:xfrm>
          <a:prstGeom prst="rect">
            <a:avLst/>
          </a:prstGeom>
          <a:noFill/>
          <a:ln w="9525">
            <a:noFill/>
            <a:miter lim="800000"/>
            <a:headEnd/>
            <a:tailEnd/>
          </a:ln>
          <a:effectLst/>
        </p:spPr>
        <p:txBody>
          <a:bodyPr>
            <a:spAutoFit/>
          </a:bodyPr>
          <a:lstStyle/>
          <a:p>
            <a:pPr algn="ctr">
              <a:defRPr/>
            </a:pPr>
            <a:r>
              <a:rPr lang="en-US" sz="4800" b="0" dirty="0">
                <a:solidFill>
                  <a:schemeClr val="tx1"/>
                </a:solidFill>
                <a:effectLst>
                  <a:outerShdw blurRad="38100" dist="38100" dir="2700000" algn="tl">
                    <a:srgbClr val="FFFFFF"/>
                  </a:outerShdw>
                </a:effectLst>
                <a:cs typeface="+mn-cs"/>
              </a:rPr>
              <a:t>  </a:t>
            </a:r>
            <a:r>
              <a:rPr lang="en-US" sz="4800" b="0" dirty="0">
                <a:solidFill>
                  <a:srgbClr val="0066FF"/>
                </a:solidFill>
                <a:effectLst>
                  <a:outerShdw blurRad="38100" dist="38100" dir="2700000" algn="tl">
                    <a:srgbClr val="000000"/>
                  </a:outerShdw>
                </a:effectLst>
                <a:cs typeface="+mn-cs"/>
              </a:rPr>
              <a:t>EXPERIMENTAL MODELS</a:t>
            </a:r>
          </a:p>
          <a:p>
            <a:pPr algn="ctr">
              <a:defRPr/>
            </a:pPr>
            <a:r>
              <a:rPr lang="en-US" b="0" dirty="0">
                <a:solidFill>
                  <a:schemeClr val="tx1"/>
                </a:solidFill>
                <a:effectLst>
                  <a:outerShdw blurRad="38100" dist="38100" dir="2700000" algn="tl">
                    <a:srgbClr val="FFFFFF"/>
                  </a:outerShdw>
                </a:effectLst>
                <a:cs typeface="+mn-cs"/>
              </a:rPr>
              <a:t>    </a:t>
            </a:r>
            <a:r>
              <a:rPr lang="en-US" b="0" dirty="0">
                <a:solidFill>
                  <a:srgbClr val="0066FF"/>
                </a:solidFill>
                <a:effectLst>
                  <a:outerShdw blurRad="38100" dist="38100" dir="2700000" algn="tl">
                    <a:srgbClr val="000000"/>
                  </a:outerShdw>
                </a:effectLst>
                <a:cs typeface="+mn-cs"/>
              </a:rPr>
              <a:t>SHANTI YOGA</a:t>
            </a:r>
            <a:r>
              <a:rPr lang="en-US" sz="5400" b="0" dirty="0">
                <a:solidFill>
                  <a:srgbClr val="0066FF"/>
                </a:solidFill>
                <a:effectLst>
                  <a:outerShdw blurRad="38100" dist="38100" dir="2700000" algn="tl">
                    <a:srgbClr val="000000"/>
                  </a:outerShdw>
                </a:effectLst>
                <a:cs typeface="+mn-cs"/>
              </a:rPr>
              <a:t> </a:t>
            </a:r>
            <a:r>
              <a:rPr lang="en-US" b="0" dirty="0">
                <a:solidFill>
                  <a:srgbClr val="0066FF"/>
                </a:solidFill>
                <a:effectLst>
                  <a:outerShdw blurRad="38100" dist="38100" dir="2700000" algn="tl">
                    <a:srgbClr val="000000"/>
                  </a:outerShdw>
                </a:effectLst>
                <a:cs typeface="+mn-cs"/>
              </a:rPr>
              <a:t>ASHRAM</a:t>
            </a:r>
            <a:r>
              <a:rPr lang="en-US" sz="3200" b="0" dirty="0">
                <a:solidFill>
                  <a:srgbClr val="0066FF"/>
                </a:solidFill>
                <a:effectLst>
                  <a:outerShdw blurRad="38100" dist="38100" dir="2700000" algn="tl">
                    <a:srgbClr val="000000"/>
                  </a:outerShdw>
                </a:effectLst>
                <a:cs typeface="+mn-cs"/>
              </a:rPr>
              <a:t> </a:t>
            </a:r>
            <a:r>
              <a:rPr lang="en-US" sz="2000" b="0" dirty="0">
                <a:solidFill>
                  <a:srgbClr val="0066FF"/>
                </a:solidFill>
                <a:effectLst>
                  <a:outerShdw blurRad="38100" dist="38100" dir="2700000" algn="tl">
                    <a:srgbClr val="000000"/>
                  </a:outerShdw>
                </a:effectLst>
                <a:cs typeface="+mn-cs"/>
              </a:rPr>
              <a:t>COMMUNAL</a:t>
            </a:r>
            <a:r>
              <a:rPr lang="en-US" sz="3200" b="0" dirty="0">
                <a:solidFill>
                  <a:srgbClr val="0066FF"/>
                </a:solidFill>
                <a:effectLst>
                  <a:outerShdw blurRad="38100" dist="38100" dir="2700000" algn="tl">
                    <a:srgbClr val="000000"/>
                  </a:outerShdw>
                </a:effectLst>
                <a:cs typeface="+mn-cs"/>
              </a:rPr>
              <a:t> </a:t>
            </a:r>
            <a:r>
              <a:rPr lang="en-US" sz="2000" b="0" dirty="0">
                <a:solidFill>
                  <a:srgbClr val="0066FF"/>
                </a:solidFill>
                <a:effectLst>
                  <a:outerShdw blurRad="38100" dist="38100" dir="2700000" algn="tl">
                    <a:srgbClr val="000000"/>
                  </a:outerShdw>
                </a:effectLst>
                <a:cs typeface="+mn-cs"/>
              </a:rPr>
              <a:t>CELL</a:t>
            </a:r>
          </a:p>
          <a:p>
            <a:pPr>
              <a:defRPr/>
            </a:pPr>
            <a:r>
              <a:rPr lang="en-US" b="0" dirty="0">
                <a:solidFill>
                  <a:srgbClr val="0066FF"/>
                </a:solidFill>
                <a:effectLst>
                  <a:outerShdw blurRad="38100" dist="38100" dir="2700000" algn="tl">
                    <a:srgbClr val="000000"/>
                  </a:outerShdw>
                </a:effectLst>
                <a:cs typeface="+mn-cs"/>
              </a:rPr>
              <a:t>    SPIRITUAL FOOD CSA  </a:t>
            </a:r>
            <a:r>
              <a:rPr lang="en-US" sz="2000" b="0" dirty="0">
                <a:solidFill>
                  <a:srgbClr val="0066FF"/>
                </a:solidFill>
                <a:effectLst>
                  <a:outerShdw blurRad="38100" dist="38100" dir="2700000" algn="tl">
                    <a:srgbClr val="000000"/>
                  </a:outerShdw>
                </a:effectLst>
                <a:cs typeface="+mn-cs"/>
              </a:rPr>
              <a:t>COOPERATION</a:t>
            </a:r>
          </a:p>
          <a:p>
            <a:pPr>
              <a:defRPr/>
            </a:pPr>
            <a:r>
              <a:rPr lang="en-US" b="0" dirty="0">
                <a:solidFill>
                  <a:srgbClr val="0066FF"/>
                </a:solidFill>
                <a:effectLst>
                  <a:outerShdw blurRad="38100" dist="38100" dir="2700000" algn="tl">
                    <a:srgbClr val="000000"/>
                  </a:outerShdw>
                </a:effectLst>
                <a:cs typeface="+mn-cs"/>
              </a:rPr>
              <a:t>    WOMEN’S PROGRAM </a:t>
            </a:r>
            <a:r>
              <a:rPr lang="en-US" sz="2000" b="0" dirty="0">
                <a:solidFill>
                  <a:srgbClr val="0066FF"/>
                </a:solidFill>
                <a:effectLst>
                  <a:outerShdw blurRad="38100" dist="38100" dir="2700000" algn="tl">
                    <a:srgbClr val="000000"/>
                  </a:outerShdw>
                </a:effectLst>
                <a:cs typeface="+mn-cs"/>
              </a:rPr>
              <a:t>SELF-GOVERNANCE</a:t>
            </a:r>
          </a:p>
          <a:p>
            <a:pPr>
              <a:defRPr/>
            </a:pPr>
            <a:r>
              <a:rPr lang="en-US" b="0" dirty="0">
                <a:solidFill>
                  <a:srgbClr val="0066FF"/>
                </a:solidFill>
                <a:effectLst>
                  <a:outerShdw blurRad="38100" dist="38100" dir="2700000" algn="tl">
                    <a:srgbClr val="000000"/>
                  </a:outerShdw>
                </a:effectLst>
                <a:cs typeface="+mn-cs"/>
              </a:rPr>
              <a:t>     HOMELESS SUPPORT  </a:t>
            </a:r>
            <a:r>
              <a:rPr lang="en-US" sz="2000" b="0" dirty="0">
                <a:solidFill>
                  <a:srgbClr val="0066FF"/>
                </a:solidFill>
                <a:effectLst>
                  <a:outerShdw blurRad="38100" dist="38100" dir="2700000" algn="tl">
                    <a:srgbClr val="000000"/>
                  </a:outerShdw>
                </a:effectLst>
                <a:cs typeface="+mn-cs"/>
              </a:rPr>
              <a:t>EQUALITY</a:t>
            </a:r>
          </a:p>
          <a:p>
            <a:pPr>
              <a:defRPr/>
            </a:pPr>
            <a:r>
              <a:rPr lang="en-US" b="0" dirty="0">
                <a:solidFill>
                  <a:srgbClr val="0066FF"/>
                </a:solidFill>
                <a:effectLst>
                  <a:outerShdw blurRad="38100" dist="38100" dir="2700000" algn="tl">
                    <a:srgbClr val="000000"/>
                  </a:outerShdw>
                </a:effectLst>
                <a:cs typeface="+mn-cs"/>
              </a:rPr>
              <a:t>     LOVE OF </a:t>
            </a:r>
            <a:r>
              <a:rPr lang="en-US" b="0">
                <a:solidFill>
                  <a:srgbClr val="0066FF"/>
                </a:solidFill>
                <a:effectLst>
                  <a:outerShdw blurRad="38100" dist="38100" dir="2700000" algn="tl">
                    <a:srgbClr val="000000"/>
                  </a:outerShdw>
                </a:effectLst>
                <a:cs typeface="+mn-cs"/>
              </a:rPr>
              <a:t>NEIGHBOR </a:t>
            </a:r>
            <a:r>
              <a:rPr lang="en-US" sz="2000" b="0">
                <a:solidFill>
                  <a:srgbClr val="0066FF"/>
                </a:solidFill>
                <a:effectLst>
                  <a:outerShdw blurRad="38100" dist="38100" dir="2700000" algn="tl">
                    <a:srgbClr val="000000"/>
                  </a:outerShdw>
                </a:effectLst>
                <a:cs typeface="+mn-cs"/>
              </a:rPr>
              <a:t>NO INTEREST </a:t>
            </a:r>
            <a:r>
              <a:rPr lang="en-US" sz="2000" b="0" dirty="0">
                <a:solidFill>
                  <a:srgbClr val="0066FF"/>
                </a:solidFill>
                <a:effectLst>
                  <a:outerShdw blurRad="38100" dist="38100" dir="2700000" algn="tl">
                    <a:srgbClr val="000000"/>
                  </a:outerShdw>
                </a:effectLst>
                <a:cs typeface="+mn-cs"/>
              </a:rPr>
              <a:t>LOANS</a:t>
            </a:r>
          </a:p>
          <a:p>
            <a:pPr>
              <a:defRPr/>
            </a:pPr>
            <a:r>
              <a:rPr lang="en-US" b="0" dirty="0">
                <a:solidFill>
                  <a:srgbClr val="0066FF"/>
                </a:solidFill>
                <a:effectLst>
                  <a:outerShdw blurRad="38100" dist="38100" dir="2700000" algn="tl">
                    <a:srgbClr val="000000"/>
                  </a:outerShdw>
                </a:effectLst>
                <a:cs typeface="+mn-cs"/>
              </a:rPr>
              <a:t>     ANACOSTIA HOURS </a:t>
            </a:r>
            <a:r>
              <a:rPr lang="en-US" sz="1800" b="0" dirty="0">
                <a:solidFill>
                  <a:srgbClr val="0066FF"/>
                </a:solidFill>
                <a:effectLst>
                  <a:outerShdw blurRad="38100" dist="38100" dir="2700000" algn="tl">
                    <a:srgbClr val="000000"/>
                  </a:outerShdw>
                </a:effectLst>
                <a:cs typeface="+mn-cs"/>
              </a:rPr>
              <a:t>SOVEREIGN CURRENCIES</a:t>
            </a:r>
            <a:r>
              <a:rPr lang="en-US" sz="2000" b="0" dirty="0">
                <a:solidFill>
                  <a:srgbClr val="0066FF"/>
                </a:solidFill>
                <a:effectLst>
                  <a:outerShdw blurRad="38100" dist="38100" dir="2700000" algn="tl">
                    <a:srgbClr val="000000"/>
                  </a:outerShdw>
                </a:effectLst>
                <a:cs typeface="+mn-cs"/>
              </a:rPr>
              <a:t> </a:t>
            </a:r>
          </a:p>
          <a:p>
            <a:pPr>
              <a:defRPr/>
            </a:pPr>
            <a:r>
              <a:rPr lang="en-US" b="0" dirty="0">
                <a:solidFill>
                  <a:srgbClr val="0066FF"/>
                </a:solidFill>
                <a:effectLst>
                  <a:outerShdw blurRad="38100" dist="38100" dir="2700000" algn="tl">
                    <a:srgbClr val="000000"/>
                  </a:outerShdw>
                </a:effectLst>
                <a:cs typeface="+mn-cs"/>
              </a:rPr>
              <a:t>     LAND TRUSTS   </a:t>
            </a:r>
            <a:r>
              <a:rPr lang="en-US" sz="2000" b="0" dirty="0">
                <a:solidFill>
                  <a:srgbClr val="0066FF"/>
                </a:solidFill>
                <a:effectLst>
                  <a:outerShdw blurRad="38100" dist="38100" dir="2700000" algn="tl">
                    <a:srgbClr val="000000"/>
                  </a:outerShdw>
                </a:effectLst>
                <a:cs typeface="+mn-cs"/>
              </a:rPr>
              <a:t>LAND FREEDOM</a:t>
            </a:r>
          </a:p>
          <a:p>
            <a:pPr>
              <a:defRPr/>
            </a:pPr>
            <a:r>
              <a:rPr lang="en-US" b="0" dirty="0">
                <a:solidFill>
                  <a:srgbClr val="0066FF"/>
                </a:solidFill>
                <a:effectLst>
                  <a:outerShdw blurRad="38100" dist="38100" dir="2700000" algn="tl">
                    <a:srgbClr val="000000"/>
                  </a:outerShdw>
                </a:effectLst>
                <a:cs typeface="+mn-cs"/>
              </a:rPr>
              <a:t>     COOPERATIVE GAMES  </a:t>
            </a:r>
            <a:r>
              <a:rPr lang="en-US" sz="2000" b="0" dirty="0">
                <a:solidFill>
                  <a:srgbClr val="0066FF"/>
                </a:solidFill>
                <a:effectLst>
                  <a:outerShdw blurRad="38100" dist="38100" dir="2700000" algn="tl">
                    <a:srgbClr val="000000"/>
                  </a:outerShdw>
                </a:effectLst>
                <a:cs typeface="+mn-cs"/>
              </a:rPr>
              <a:t>NEW EDUCATION</a:t>
            </a:r>
          </a:p>
          <a:p>
            <a:pPr algn="ctr">
              <a:defRPr/>
            </a:pPr>
            <a:endParaRPr lang="en-US" sz="2000" b="0" dirty="0">
              <a:solidFill>
                <a:srgbClr val="0066FF"/>
              </a:solidFill>
              <a:effectLst>
                <a:outerShdw blurRad="38100" dist="38100" dir="2700000" algn="tl">
                  <a:srgbClr val="000000"/>
                </a:outerShdw>
              </a:effectLst>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72706" name="Slide Number Placeholder 4"/>
          <p:cNvSpPr txBox="1">
            <a:spLocks noGrp="1"/>
          </p:cNvSpPr>
          <p:nvPr/>
        </p:nvSpPr>
        <p:spPr bwMode="auto">
          <a:xfrm>
            <a:off x="6553200" y="6438900"/>
            <a:ext cx="1905000" cy="304800"/>
          </a:xfrm>
          <a:prstGeom prst="rect">
            <a:avLst/>
          </a:prstGeom>
          <a:noFill/>
          <a:ln w="9525">
            <a:noFill/>
            <a:miter lim="800000"/>
            <a:headEnd/>
            <a:tailEnd/>
          </a:ln>
        </p:spPr>
        <p:txBody>
          <a:bodyPr/>
          <a:lstStyle/>
          <a:p>
            <a:pPr algn="r"/>
            <a:fld id="{9045A191-2FB7-427A-BDBE-138E0AF244EA}" type="slidenum">
              <a:rPr lang="en-US" sz="1000" b="0">
                <a:solidFill>
                  <a:schemeClr val="tx1"/>
                </a:solidFill>
                <a:latin typeface="Arial" charset="0"/>
                <a:ea typeface="ＭＳ Ｐゴシック" pitchFamily="34" charset="-128"/>
              </a:rPr>
              <a:pPr algn="r"/>
              <a:t>58</a:t>
            </a:fld>
            <a:endParaRPr lang="en-US" sz="1000" b="0">
              <a:solidFill>
                <a:schemeClr val="tx1"/>
              </a:solidFill>
              <a:latin typeface="Arial" charset="0"/>
              <a:ea typeface="ＭＳ Ｐゴシック" pitchFamily="34" charset="-128"/>
            </a:endParaRPr>
          </a:p>
        </p:txBody>
      </p:sp>
      <p:pic>
        <p:nvPicPr>
          <p:cNvPr id="155650" name="Picture 2" descr="GCFPopen"/>
          <p:cNvPicPr>
            <a:picLocks noGrp="1" noChangeAspect="1" noChangeArrowheads="1"/>
          </p:cNvPicPr>
          <p:nvPr>
            <p:ph idx="4294967295"/>
          </p:nvPr>
        </p:nvPicPr>
        <p:blipFill>
          <a:blip r:embed="rId2"/>
          <a:srcRect/>
          <a:stretch>
            <a:fillRect/>
          </a:stretch>
        </p:blipFill>
        <p:spPr>
          <a:xfrm>
            <a:off x="685800" y="228600"/>
            <a:ext cx="1258888" cy="1371600"/>
          </a:xfrm>
        </p:spPr>
      </p:pic>
      <p:sp>
        <p:nvSpPr>
          <p:cNvPr id="126984" name="Text Box 8"/>
          <p:cNvSpPr txBox="1">
            <a:spLocks noChangeArrowheads="1"/>
          </p:cNvSpPr>
          <p:nvPr/>
        </p:nvSpPr>
        <p:spPr bwMode="auto">
          <a:xfrm>
            <a:off x="2209800" y="457200"/>
            <a:ext cx="6616700" cy="946150"/>
          </a:xfrm>
          <a:prstGeom prst="rect">
            <a:avLst/>
          </a:prstGeom>
          <a:noFill/>
          <a:ln w="9525">
            <a:noFill/>
            <a:miter lim="800000"/>
            <a:headEnd/>
            <a:tailEnd/>
          </a:ln>
          <a:effectLst/>
        </p:spPr>
        <p:txBody>
          <a:bodyPr wrap="none">
            <a:spAutoFit/>
          </a:bodyPr>
          <a:lstStyle/>
          <a:p>
            <a:pPr>
              <a:defRPr/>
            </a:pPr>
            <a:r>
              <a:rPr lang="en-US" sz="2800" b="0">
                <a:effectLst>
                  <a:outerShdw blurRad="38100" dist="38100" dir="2700000" algn="tl">
                    <a:srgbClr val="000000"/>
                  </a:outerShdw>
                </a:effectLst>
                <a:cs typeface="+mn-cs"/>
              </a:rPr>
              <a:t>                     </a:t>
            </a:r>
            <a:endParaRPr lang="en-US" sz="1400" b="0">
              <a:effectLst>
                <a:outerShdw blurRad="38100" dist="38100" dir="2700000" algn="tl">
                  <a:srgbClr val="000000"/>
                </a:outerShdw>
              </a:effectLst>
              <a:cs typeface="+mn-cs"/>
            </a:endParaRPr>
          </a:p>
          <a:p>
            <a:pPr>
              <a:defRPr/>
            </a:pPr>
            <a:r>
              <a:rPr lang="en-US" sz="2800" b="0">
                <a:solidFill>
                  <a:srgbClr val="0066FF"/>
                </a:solidFill>
                <a:effectLst>
                  <a:outerShdw blurRad="38100" dist="38100" dir="2700000" algn="tl">
                    <a:srgbClr val="000000"/>
                  </a:outerShdw>
                </a:effectLst>
                <a:cs typeface="+mn-cs"/>
              </a:rPr>
              <a:t>GLOBAL COALITION FOR PEACE</a:t>
            </a:r>
          </a:p>
        </p:txBody>
      </p:sp>
      <p:sp>
        <p:nvSpPr>
          <p:cNvPr id="126985" name="Text Box 9"/>
          <p:cNvSpPr txBox="1">
            <a:spLocks noChangeArrowheads="1"/>
          </p:cNvSpPr>
          <p:nvPr/>
        </p:nvSpPr>
        <p:spPr bwMode="auto">
          <a:xfrm>
            <a:off x="381000" y="1905000"/>
            <a:ext cx="8458200" cy="4524315"/>
          </a:xfrm>
          <a:prstGeom prst="rect">
            <a:avLst/>
          </a:prstGeom>
          <a:noFill/>
          <a:ln w="9525">
            <a:noFill/>
            <a:miter lim="800000"/>
            <a:headEnd/>
            <a:tailEnd/>
          </a:ln>
          <a:effectLst/>
        </p:spPr>
        <p:txBody>
          <a:bodyPr>
            <a:spAutoFit/>
          </a:bodyPr>
          <a:lstStyle/>
          <a:p>
            <a:pPr algn="ctr">
              <a:defRPr/>
            </a:pPr>
            <a:r>
              <a:rPr lang="en-US" sz="2400" b="0" dirty="0">
                <a:solidFill>
                  <a:srgbClr val="0066FF"/>
                </a:solidFill>
                <a:effectLst>
                  <a:outerShdw blurRad="38100" dist="38100" dir="2700000" algn="tl">
                    <a:srgbClr val="000000"/>
                  </a:outerShdw>
                </a:effectLst>
                <a:cs typeface="+mn-cs"/>
              </a:rPr>
              <a:t>COMMITTED TO SPREADING THE NOTION OF NONVIOLENCE (AHIMSA) AND BASED ON THE PREMISE OF SWAMI SIVANANDA:</a:t>
            </a:r>
          </a:p>
          <a:p>
            <a:pPr algn="ctr">
              <a:defRPr/>
            </a:pPr>
            <a:r>
              <a:rPr lang="en-US" sz="2400" b="0" dirty="0">
                <a:solidFill>
                  <a:srgbClr val="0066FF"/>
                </a:solidFill>
                <a:effectLst>
                  <a:outerShdw blurRad="38100" dist="38100" dir="2700000" algn="tl">
                    <a:srgbClr val="000000"/>
                  </a:outerShdw>
                </a:effectLst>
                <a:cs typeface="+mn-cs"/>
              </a:rPr>
              <a:t>“AN OUNCE OF PRACTICE IS WORTH A TON OF THEORY.”</a:t>
            </a:r>
          </a:p>
          <a:p>
            <a:pPr algn="ctr">
              <a:defRPr/>
            </a:pPr>
            <a:endParaRPr lang="en-US" sz="2400" b="0" dirty="0">
              <a:solidFill>
                <a:srgbClr val="0066FF"/>
              </a:solidFill>
              <a:effectLst>
                <a:outerShdw blurRad="38100" dist="38100" dir="2700000" algn="tl">
                  <a:srgbClr val="000000"/>
                </a:outerShdw>
              </a:effectLst>
              <a:cs typeface="+mn-cs"/>
            </a:endParaRPr>
          </a:p>
          <a:p>
            <a:pPr algn="ctr">
              <a:defRPr/>
            </a:pPr>
            <a:r>
              <a:rPr lang="en-US" sz="2400" b="0" dirty="0">
                <a:solidFill>
                  <a:srgbClr val="0066FF"/>
                </a:solidFill>
                <a:effectLst>
                  <a:outerShdw blurRad="38100" dist="38100" dir="2700000" algn="tl">
                    <a:srgbClr val="000000"/>
                  </a:outerShdw>
                </a:effectLst>
                <a:cs typeface="+mn-cs"/>
              </a:rPr>
              <a:t>THE WORK FOR THE TRANSFORMATION OF SOCIETY TO MOVE TOWARDS A DIVINE LIFE DEMANDS THE APPLICATION OF PRACTICAL SOLUTIONS.</a:t>
            </a:r>
          </a:p>
          <a:p>
            <a:pPr algn="ctr">
              <a:defRPr/>
            </a:pPr>
            <a:endParaRPr lang="en-US" sz="2400" b="0" dirty="0">
              <a:solidFill>
                <a:srgbClr val="0066FF"/>
              </a:solidFill>
              <a:effectLst>
                <a:outerShdw blurRad="38100" dist="38100" dir="2700000" algn="tl">
                  <a:srgbClr val="000000"/>
                </a:outerShdw>
              </a:effectLst>
              <a:cs typeface="+mn-cs"/>
            </a:endParaRPr>
          </a:p>
          <a:p>
            <a:pPr algn="ctr">
              <a:defRPr/>
            </a:pPr>
            <a:r>
              <a:rPr lang="en-US" sz="2400" b="0" dirty="0">
                <a:solidFill>
                  <a:srgbClr val="0066FF"/>
                </a:solidFill>
                <a:effectLst>
                  <a:outerShdw blurRad="38100" dist="38100" dir="2700000" algn="tl">
                    <a:srgbClr val="000000"/>
                  </a:outerShdw>
                </a:effectLst>
                <a:cs typeface="+mn-cs"/>
              </a:rPr>
              <a:t>PEACE IS WITHIN EACH HUMAN BEING</a:t>
            </a:r>
            <a:r>
              <a:rPr lang="en-US" sz="2400" b="0" dirty="0">
                <a:solidFill>
                  <a:schemeClr val="tx1"/>
                </a:solidFill>
                <a:effectLst>
                  <a:outerShdw blurRad="38100" dist="38100" dir="2700000" algn="tl">
                    <a:srgbClr val="FFFFFF"/>
                  </a:outerShdw>
                </a:effectLst>
                <a:cs typeface="+mn-cs"/>
              </a:rPr>
              <a:t> </a:t>
            </a:r>
            <a:endParaRPr lang="en-US" sz="2800" b="0" dirty="0">
              <a:solidFill>
                <a:schemeClr val="tx1"/>
              </a:solidFill>
              <a:effectLst>
                <a:outerShdw blurRad="38100" dist="38100" dir="2700000" algn="tl">
                  <a:srgbClr val="FFFFFF"/>
                </a:outerShdw>
              </a:effectLst>
              <a:cs typeface="+mn-cs"/>
            </a:endParaRPr>
          </a:p>
        </p:txBody>
      </p:sp>
    </p:spTree>
  </p:cSld>
  <p:clrMapOvr>
    <a:masterClrMapping/>
  </p:clrMapOvr>
  <p:transition advClick="0" advTm="86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p:cTn id="7" dur="500" fill="hold"/>
                                        <p:tgtEl>
                                          <p:spTgt spid="155650"/>
                                        </p:tgtEl>
                                        <p:attrNameLst>
                                          <p:attrName>ppt_w</p:attrName>
                                        </p:attrNameLst>
                                      </p:cBhvr>
                                      <p:tavLst>
                                        <p:tav tm="0">
                                          <p:val>
                                            <p:fltVal val="0"/>
                                          </p:val>
                                        </p:tav>
                                        <p:tav tm="100000">
                                          <p:val>
                                            <p:strVal val="#ppt_w"/>
                                          </p:val>
                                        </p:tav>
                                      </p:tavLst>
                                    </p:anim>
                                    <p:anim calcmode="lin" valueType="num">
                                      <p:cBhvr>
                                        <p:cTn id="8" dur="500" fill="hold"/>
                                        <p:tgtEl>
                                          <p:spTgt spid="1556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oregonstate.edu/instruct/soc204/plazad/native/melissa/cree%20prophecy.jpg"/>
          <p:cNvPicPr>
            <a:picLocks noChangeAspect="1" noChangeArrowheads="1"/>
          </p:cNvPicPr>
          <p:nvPr/>
        </p:nvPicPr>
        <p:blipFill>
          <a:blip r:embed="rId2" r:link="rId3"/>
          <a:srcRect l="17430" r="6354" b="23764"/>
          <a:stretch>
            <a:fillRect/>
          </a:stretch>
        </p:blipFill>
        <p:spPr bwMode="auto">
          <a:xfrm>
            <a:off x="0" y="0"/>
            <a:ext cx="4114800" cy="6096000"/>
          </a:xfrm>
          <a:prstGeom prst="rect">
            <a:avLst/>
          </a:prstGeom>
          <a:noFill/>
          <a:ln w="9525">
            <a:noFill/>
            <a:miter lim="800000"/>
            <a:headEnd/>
            <a:tailEnd/>
          </a:ln>
        </p:spPr>
      </p:pic>
      <p:sp>
        <p:nvSpPr>
          <p:cNvPr id="103427" name="Text Box 3"/>
          <p:cNvSpPr txBox="1">
            <a:spLocks noChangeArrowheads="1"/>
          </p:cNvSpPr>
          <p:nvPr/>
        </p:nvSpPr>
        <p:spPr bwMode="auto">
          <a:xfrm>
            <a:off x="0" y="5257800"/>
            <a:ext cx="4114800" cy="1368425"/>
          </a:xfrm>
          <a:prstGeom prst="rect">
            <a:avLst/>
          </a:prstGeom>
          <a:solidFill>
            <a:srgbClr val="000000"/>
          </a:solidFill>
          <a:ln w="9525">
            <a:noFill/>
            <a:miter lim="800000"/>
            <a:headEnd/>
            <a:tailEnd/>
          </a:ln>
        </p:spPr>
        <p:txBody>
          <a:bodyPr>
            <a:spAutoFit/>
          </a:bodyPr>
          <a:lstStyle/>
          <a:p>
            <a:r>
              <a:rPr lang="en-US" sz="1400">
                <a:latin typeface="Comic Sans MS" pitchFamily="66" charset="0"/>
              </a:rPr>
              <a:t> Only after the last tree has been cut down    </a:t>
            </a:r>
          </a:p>
          <a:p>
            <a:r>
              <a:rPr lang="en-US" sz="1400">
                <a:latin typeface="Comic Sans MS" pitchFamily="66" charset="0"/>
              </a:rPr>
              <a:t> Only after the last river has been poisoned</a:t>
            </a:r>
          </a:p>
          <a:p>
            <a:r>
              <a:rPr lang="en-US" sz="1400">
                <a:latin typeface="Comic Sans MS" pitchFamily="66" charset="0"/>
              </a:rPr>
              <a:t> Only after the last fish has been caught</a:t>
            </a:r>
          </a:p>
          <a:p>
            <a:pPr algn="ctr"/>
            <a:r>
              <a:rPr lang="en-US" sz="1400">
                <a:latin typeface="Comic Sans MS" pitchFamily="66" charset="0"/>
              </a:rPr>
              <a:t> Only then will you find that money </a:t>
            </a:r>
          </a:p>
          <a:p>
            <a:pPr algn="ctr"/>
            <a:r>
              <a:rPr lang="en-US" sz="1400">
                <a:latin typeface="Comic Sans MS" pitchFamily="66" charset="0"/>
              </a:rPr>
              <a:t> cannot be eaten.</a:t>
            </a:r>
          </a:p>
          <a:p>
            <a:pPr algn="ctr"/>
            <a:r>
              <a:rPr lang="en-US" sz="1400">
                <a:latin typeface="Comic Sans MS" pitchFamily="66" charset="0"/>
              </a:rPr>
              <a:t>                              Cree Prophecy</a:t>
            </a:r>
          </a:p>
        </p:txBody>
      </p:sp>
      <p:sp>
        <p:nvSpPr>
          <p:cNvPr id="103429" name="Text Box 5"/>
          <p:cNvSpPr txBox="1">
            <a:spLocks noChangeArrowheads="1"/>
          </p:cNvSpPr>
          <p:nvPr/>
        </p:nvSpPr>
        <p:spPr bwMode="auto">
          <a:xfrm>
            <a:off x="4495800" y="2057400"/>
            <a:ext cx="4159250" cy="2041525"/>
          </a:xfrm>
          <a:prstGeom prst="rect">
            <a:avLst/>
          </a:prstGeom>
          <a:noFill/>
          <a:ln w="9525">
            <a:noFill/>
            <a:miter lim="800000"/>
            <a:headEnd/>
            <a:tailEnd/>
          </a:ln>
          <a:effectLst/>
        </p:spPr>
        <p:txBody>
          <a:bodyPr>
            <a:spAutoFit/>
          </a:bodyPr>
          <a:lstStyle/>
          <a:p>
            <a:pPr algn="ctr">
              <a:defRPr/>
            </a:pPr>
            <a:r>
              <a:rPr lang="en-US" sz="3200" b="0">
                <a:effectLst>
                  <a:outerShdw blurRad="38100" dist="38100" dir="2700000" algn="tl">
                    <a:srgbClr val="000000"/>
                  </a:outerShdw>
                </a:effectLst>
                <a:cs typeface="+mn-cs"/>
              </a:rPr>
              <a:t>AGRICULTURE</a:t>
            </a:r>
          </a:p>
          <a:p>
            <a:pPr algn="ctr">
              <a:defRPr/>
            </a:pPr>
            <a:endParaRPr lang="en-US" sz="3200" b="0">
              <a:effectLst>
                <a:outerShdw blurRad="38100" dist="38100" dir="2700000" algn="tl">
                  <a:srgbClr val="000000"/>
                </a:outerShdw>
              </a:effectLst>
              <a:cs typeface="+mn-cs"/>
            </a:endParaRPr>
          </a:p>
          <a:p>
            <a:pPr algn="ctr">
              <a:defRPr/>
            </a:pPr>
            <a:r>
              <a:rPr lang="en-US" sz="3200" b="0">
                <a:effectLst>
                  <a:outerShdw blurRad="38100" dist="38100" dir="2700000" algn="tl">
                    <a:srgbClr val="000000"/>
                  </a:outerShdw>
                </a:effectLst>
                <a:cs typeface="+mn-cs"/>
              </a:rPr>
              <a:t>RECOVERY OF THE COMMONS</a:t>
            </a:r>
          </a:p>
        </p:txBody>
      </p:sp>
      <p:sp>
        <p:nvSpPr>
          <p:cNvPr id="103430" name="Text Box 6"/>
          <p:cNvSpPr txBox="1">
            <a:spLocks noChangeArrowheads="1"/>
          </p:cNvSpPr>
          <p:nvPr/>
        </p:nvSpPr>
        <p:spPr bwMode="auto">
          <a:xfrm>
            <a:off x="4724400" y="4572000"/>
            <a:ext cx="3581400" cy="1341438"/>
          </a:xfrm>
          <a:prstGeom prst="rect">
            <a:avLst/>
          </a:prstGeom>
          <a:noFill/>
          <a:ln w="9525">
            <a:noFill/>
            <a:miter lim="800000"/>
            <a:headEnd/>
            <a:tailEnd/>
          </a:ln>
          <a:effectLst/>
        </p:spPr>
        <p:txBody>
          <a:bodyPr>
            <a:spAutoFit/>
          </a:bodyPr>
          <a:lstStyle/>
          <a:p>
            <a:pPr algn="ctr">
              <a:spcBef>
                <a:spcPct val="50000"/>
              </a:spcBef>
              <a:defRPr/>
            </a:pPr>
            <a:r>
              <a:rPr lang="en-US" sz="2800" b="0">
                <a:effectLst>
                  <a:outerShdw blurRad="38100" dist="38100" dir="2700000" algn="tl">
                    <a:srgbClr val="000000"/>
                  </a:outerShdw>
                </a:effectLst>
                <a:cs typeface="+mn-cs"/>
              </a:rPr>
              <a:t>FOOD &amp; LAND</a:t>
            </a:r>
            <a:r>
              <a:rPr lang="en-US" sz="3200" b="0">
                <a:effectLst>
                  <a:outerShdw blurRad="38100" dist="38100" dir="2700000" algn="tl">
                    <a:srgbClr val="000000"/>
                  </a:outerShdw>
                </a:effectLst>
                <a:latin typeface="Comic Sans MS" pitchFamily="66" charset="0"/>
                <a:cs typeface="+mn-cs"/>
              </a:rPr>
              <a:t> </a:t>
            </a:r>
          </a:p>
          <a:p>
            <a:pPr algn="ctr">
              <a:spcBef>
                <a:spcPct val="50000"/>
              </a:spcBef>
              <a:defRPr/>
            </a:pPr>
            <a:r>
              <a:rPr lang="en-US" sz="2000" b="0">
                <a:effectLst>
                  <a:outerShdw blurRad="38100" dist="38100" dir="2700000" algn="tl">
                    <a:srgbClr val="000000"/>
                  </a:outerShdw>
                </a:effectLst>
                <a:cs typeface="+mn-cs"/>
              </a:rPr>
              <a:t>RESTORING THE COMMONS</a:t>
            </a:r>
          </a:p>
        </p:txBody>
      </p:sp>
      <p:sp>
        <p:nvSpPr>
          <p:cNvPr id="102407" name="Text Box 7"/>
          <p:cNvSpPr txBox="1">
            <a:spLocks noChangeArrowheads="1"/>
          </p:cNvSpPr>
          <p:nvPr/>
        </p:nvSpPr>
        <p:spPr bwMode="auto">
          <a:xfrm>
            <a:off x="4724400" y="457200"/>
            <a:ext cx="3530454" cy="923330"/>
          </a:xfrm>
          <a:prstGeom prst="rect">
            <a:avLst/>
          </a:prstGeom>
          <a:noFill/>
          <a:ln w="9525">
            <a:noFill/>
            <a:miter lim="800000"/>
            <a:headEnd/>
            <a:tailEnd/>
          </a:ln>
          <a:effectLst/>
        </p:spPr>
        <p:txBody>
          <a:bodyPr wrap="none">
            <a:spAutoFit/>
          </a:bodyPr>
          <a:lstStyle/>
          <a:p>
            <a:pPr>
              <a:defRPr/>
            </a:pPr>
            <a:r>
              <a:rPr lang="en-US" sz="5400" b="0" dirty="0">
                <a:effectLst>
                  <a:outerShdw blurRad="38100" dist="38100" dir="2700000" algn="tl">
                    <a:srgbClr val="000000"/>
                  </a:outerShdw>
                </a:effectLst>
                <a:cs typeface="+mn-cs"/>
              </a:rPr>
              <a:t>STAGE V</a:t>
            </a:r>
            <a:r>
              <a:rPr lang="en-US" sz="1800" b="0" dirty="0">
                <a:solidFill>
                  <a:schemeClr val="tx1"/>
                </a:solidFill>
                <a:effectLst>
                  <a:outerShdw blurRad="38100" dist="38100" dir="2700000" algn="tl">
                    <a:srgbClr val="000000"/>
                  </a:outerShdw>
                </a:effectLst>
                <a:latin typeface="Arial" charset="0"/>
                <a:cs typeface="+mn-cs"/>
              </a:rPr>
              <a:t> </a:t>
            </a:r>
            <a:endParaRPr lang="en-US" sz="5400" dirty="0">
              <a:latin typeface="Arial" charset="0"/>
              <a:cs typeface="+mn-cs"/>
            </a:endParaRPr>
          </a:p>
        </p:txBody>
      </p:sp>
    </p:spTree>
  </p:cSld>
  <p:clrMapOvr>
    <a:masterClrMapping/>
  </p:clrMapOvr>
  <p:transition advClick="0" advTm="95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additive="base">
                                        <p:cTn id="7" dur="500" fill="hold"/>
                                        <p:tgtEl>
                                          <p:spTgt spid="103426"/>
                                        </p:tgtEl>
                                        <p:attrNameLst>
                                          <p:attrName>ppt_x</p:attrName>
                                        </p:attrNameLst>
                                      </p:cBhvr>
                                      <p:tavLst>
                                        <p:tav tm="0">
                                          <p:val>
                                            <p:strVal val="0-#ppt_w/2"/>
                                          </p:val>
                                        </p:tav>
                                        <p:tav tm="100000">
                                          <p:val>
                                            <p:strVal val="#ppt_x"/>
                                          </p:val>
                                        </p:tav>
                                      </p:tavLst>
                                    </p:anim>
                                    <p:anim calcmode="lin" valueType="num">
                                      <p:cBhvr additive="base">
                                        <p:cTn id="8" dur="500" fill="hold"/>
                                        <p:tgtEl>
                                          <p:spTgt spid="1034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7"/>
                                        </p:tgtEl>
                                        <p:attrNameLst>
                                          <p:attrName>style.visibility</p:attrName>
                                        </p:attrNameLst>
                                      </p:cBhvr>
                                      <p:to>
                                        <p:strVal val="visible"/>
                                      </p:to>
                                    </p:set>
                                    <p:anim calcmode="lin" valueType="num">
                                      <p:cBhvr additive="base">
                                        <p:cTn id="13" dur="500" fill="hold"/>
                                        <p:tgtEl>
                                          <p:spTgt spid="103427"/>
                                        </p:tgtEl>
                                        <p:attrNameLst>
                                          <p:attrName>ppt_x</p:attrName>
                                        </p:attrNameLst>
                                      </p:cBhvr>
                                      <p:tavLst>
                                        <p:tav tm="0">
                                          <p:val>
                                            <p:strVal val="0-#ppt_w/2"/>
                                          </p:val>
                                        </p:tav>
                                        <p:tav tm="100000">
                                          <p:val>
                                            <p:strVal val="#ppt_x"/>
                                          </p:val>
                                        </p:tav>
                                      </p:tavLst>
                                    </p:anim>
                                    <p:anim calcmode="lin" valueType="num">
                                      <p:cBhvr additive="base">
                                        <p:cTn id="14" dur="500" fill="hold"/>
                                        <p:tgtEl>
                                          <p:spTgt spid="1034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429"/>
                                        </p:tgtEl>
                                        <p:attrNameLst>
                                          <p:attrName>style.visibility</p:attrName>
                                        </p:attrNameLst>
                                      </p:cBhvr>
                                      <p:to>
                                        <p:strVal val="visible"/>
                                      </p:to>
                                    </p:set>
                                    <p:anim calcmode="lin" valueType="num">
                                      <p:cBhvr additive="base">
                                        <p:cTn id="19" dur="500" fill="hold"/>
                                        <p:tgtEl>
                                          <p:spTgt spid="103429"/>
                                        </p:tgtEl>
                                        <p:attrNameLst>
                                          <p:attrName>ppt_x</p:attrName>
                                        </p:attrNameLst>
                                      </p:cBhvr>
                                      <p:tavLst>
                                        <p:tav tm="0">
                                          <p:val>
                                            <p:strVal val="0-#ppt_w/2"/>
                                          </p:val>
                                        </p:tav>
                                        <p:tav tm="100000">
                                          <p:val>
                                            <p:strVal val="#ppt_x"/>
                                          </p:val>
                                        </p:tav>
                                      </p:tavLst>
                                    </p:anim>
                                    <p:anim calcmode="lin" valueType="num">
                                      <p:cBhvr additive="base">
                                        <p:cTn id="20" dur="500" fill="hold"/>
                                        <p:tgtEl>
                                          <p:spTgt spid="1034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3430"/>
                                        </p:tgtEl>
                                        <p:attrNameLst>
                                          <p:attrName>style.visibility</p:attrName>
                                        </p:attrNameLst>
                                      </p:cBhvr>
                                      <p:to>
                                        <p:strVal val="visible"/>
                                      </p:to>
                                    </p:set>
                                    <p:anim calcmode="lin" valueType="num">
                                      <p:cBhvr>
                                        <p:cTn id="25" dur="500" fill="hold"/>
                                        <p:tgtEl>
                                          <p:spTgt spid="103430"/>
                                        </p:tgtEl>
                                        <p:attrNameLst>
                                          <p:attrName>ppt_w</p:attrName>
                                        </p:attrNameLst>
                                      </p:cBhvr>
                                      <p:tavLst>
                                        <p:tav tm="0">
                                          <p:val>
                                            <p:fltVal val="0"/>
                                          </p:val>
                                        </p:tav>
                                        <p:tav tm="100000">
                                          <p:val>
                                            <p:strVal val="#ppt_w"/>
                                          </p:val>
                                        </p:tav>
                                      </p:tavLst>
                                    </p:anim>
                                    <p:anim calcmode="lin" valueType="num">
                                      <p:cBhvr>
                                        <p:cTn id="26" dur="500" fill="hold"/>
                                        <p:tgtEl>
                                          <p:spTgt spid="1034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autoUpdateAnimBg="0"/>
      <p:bldP spid="103429" grpId="0" autoUpdateAnimBg="0"/>
      <p:bldP spid="10343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0" y="1295400"/>
            <a:ext cx="9144000" cy="5216525"/>
          </a:xfrm>
          <a:prstGeom prst="rect">
            <a:avLst/>
          </a:prstGeom>
          <a:noFill/>
          <a:ln w="9525">
            <a:noFill/>
            <a:miter lim="800000"/>
            <a:headEnd/>
            <a:tailEnd/>
          </a:ln>
          <a:effectLst/>
        </p:spPr>
        <p:txBody>
          <a:bodyPr>
            <a:spAutoFit/>
          </a:bodyPr>
          <a:lstStyle/>
          <a:p>
            <a:pPr algn="ctr">
              <a:tabLst>
                <a:tab pos="1943100" algn="l"/>
              </a:tabLst>
              <a:defRPr/>
            </a:pPr>
            <a:r>
              <a:rPr lang="en-US" b="0" dirty="0">
                <a:effectLst>
                  <a:outerShdw blurRad="38100" dist="38100" dir="2700000" algn="tl">
                    <a:srgbClr val="000000"/>
                  </a:outerShdw>
                </a:effectLst>
                <a:cs typeface="+mn-cs"/>
              </a:rPr>
              <a:t>Oral tradition and indigenous prophecies</a:t>
            </a:r>
            <a:r>
              <a:rPr lang="en-US" dirty="0">
                <a:cs typeface="+mn-cs"/>
              </a:rPr>
              <a:t> </a:t>
            </a:r>
            <a:r>
              <a:rPr lang="en-US" b="0" dirty="0">
                <a:effectLst>
                  <a:outerShdw blurRad="38100" dist="38100" dir="2700000" algn="tl">
                    <a:srgbClr val="000000"/>
                  </a:outerShdw>
                </a:effectLst>
                <a:cs typeface="+mn-cs"/>
              </a:rPr>
              <a:t>speak of a new era, when the masculine energy coming to the planet through the Himalayan mountains will give way to the feminine energy coming through the Andean</a:t>
            </a:r>
            <a:r>
              <a:rPr lang="en-US" sz="4000" b="0" dirty="0">
                <a:effectLst>
                  <a:outerShdw blurRad="38100" dist="38100" dir="2700000" algn="tl">
                    <a:srgbClr val="000000"/>
                  </a:outerShdw>
                </a:effectLst>
                <a:cs typeface="+mn-cs"/>
              </a:rPr>
              <a:t> </a:t>
            </a:r>
            <a:r>
              <a:rPr lang="en-US" b="0" dirty="0">
                <a:effectLst>
                  <a:outerShdw blurRad="38100" dist="38100" dir="2700000" algn="tl">
                    <a:srgbClr val="000000"/>
                  </a:outerShdw>
                </a:effectLst>
                <a:cs typeface="+mn-cs"/>
              </a:rPr>
              <a:t>mountains in the southern part of the  </a:t>
            </a:r>
            <a:r>
              <a:rPr lang="en-US" b="0" dirty="0" err="1">
                <a:effectLst>
                  <a:outerShdw blurRad="38100" dist="38100" dir="2700000" algn="tl">
                    <a:srgbClr val="000000"/>
                  </a:outerShdw>
                </a:effectLst>
                <a:cs typeface="+mn-cs"/>
              </a:rPr>
              <a:t>american</a:t>
            </a:r>
            <a:r>
              <a:rPr lang="en-US" b="0" dirty="0">
                <a:effectLst>
                  <a:outerShdw blurRad="38100" dist="38100" dir="2700000" algn="tl">
                    <a:srgbClr val="000000"/>
                  </a:outerShdw>
                </a:effectLst>
                <a:cs typeface="+mn-cs"/>
              </a:rPr>
              <a:t> continent</a:t>
            </a:r>
            <a:r>
              <a:rPr lang="en-US" sz="4400" dirty="0">
                <a:effectLst>
                  <a:outerShdw blurRad="38100" dist="38100" dir="2700000" algn="tl">
                    <a:srgbClr val="000000"/>
                  </a:outerShdw>
                </a:effectLst>
                <a:cs typeface="+mn-cs"/>
              </a:rPr>
              <a:t>    </a:t>
            </a:r>
          </a:p>
        </p:txBody>
      </p:sp>
      <p:sp>
        <p:nvSpPr>
          <p:cNvPr id="19458" name="Text Box 4"/>
          <p:cNvSpPr txBox="1">
            <a:spLocks noChangeArrowheads="1"/>
          </p:cNvSpPr>
          <p:nvPr/>
        </p:nvSpPr>
        <p:spPr bwMode="auto">
          <a:xfrm>
            <a:off x="914400" y="228600"/>
            <a:ext cx="7335838" cy="701675"/>
          </a:xfrm>
          <a:prstGeom prst="rect">
            <a:avLst/>
          </a:prstGeom>
          <a:noFill/>
          <a:ln w="9525">
            <a:noFill/>
            <a:miter lim="800000"/>
            <a:headEnd/>
            <a:tailEnd/>
          </a:ln>
        </p:spPr>
        <p:txBody>
          <a:bodyPr wrap="none">
            <a:spAutoFit/>
          </a:bodyPr>
          <a:lstStyle/>
          <a:p>
            <a:r>
              <a:rPr lang="en-US"/>
              <a:t>   </a:t>
            </a:r>
            <a:r>
              <a:rPr lang="en-US" sz="4000" b="0"/>
              <a:t>THE FEMININE ENERGY</a:t>
            </a:r>
            <a:r>
              <a:rPr lang="en-US"/>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7" name="Text Box 7"/>
          <p:cNvSpPr txBox="1">
            <a:spLocks noChangeArrowheads="1"/>
          </p:cNvSpPr>
          <p:nvPr/>
        </p:nvSpPr>
        <p:spPr bwMode="auto">
          <a:xfrm>
            <a:off x="457200" y="304800"/>
            <a:ext cx="8382000" cy="6370975"/>
          </a:xfrm>
          <a:prstGeom prst="rect">
            <a:avLst/>
          </a:prstGeom>
          <a:noFill/>
          <a:ln w="9525">
            <a:noFill/>
            <a:miter lim="800000"/>
            <a:headEnd/>
            <a:tailEnd/>
          </a:ln>
          <a:effectLst/>
        </p:spPr>
        <p:txBody>
          <a:bodyPr>
            <a:spAutoFit/>
          </a:bodyPr>
          <a:lstStyle/>
          <a:p>
            <a:pPr algn="ctr">
              <a:defRPr/>
            </a:pPr>
            <a:r>
              <a:rPr lang="en-US" sz="5400" b="0" dirty="0">
                <a:effectLst>
                  <a:outerShdw blurRad="38100" dist="38100" dir="2700000" algn="tl">
                    <a:srgbClr val="000000"/>
                  </a:outerShdw>
                </a:effectLst>
                <a:cs typeface="+mn-cs"/>
              </a:rPr>
              <a:t>   AGRICULTURE</a:t>
            </a:r>
            <a:r>
              <a:rPr lang="en-US" sz="1800" b="0" dirty="0">
                <a:latin typeface="Arial" charset="0"/>
                <a:cs typeface="+mn-cs"/>
              </a:rPr>
              <a:t> </a:t>
            </a:r>
          </a:p>
          <a:p>
            <a:pPr algn="ctr">
              <a:defRPr/>
            </a:pPr>
            <a:endParaRPr lang="en-US" sz="1800" b="0" dirty="0">
              <a:latin typeface="Arial" charset="0"/>
              <a:cs typeface="+mn-cs"/>
            </a:endParaRPr>
          </a:p>
          <a:p>
            <a:pPr algn="ctr">
              <a:defRPr/>
            </a:pPr>
            <a:r>
              <a:rPr lang="en-US" sz="2400" b="0" dirty="0">
                <a:effectLst>
                  <a:outerShdw blurRad="38100" dist="38100" dir="2700000" algn="tl">
                    <a:srgbClr val="000000"/>
                  </a:outerShdw>
                </a:effectLst>
                <a:cs typeface="+mn-cs"/>
              </a:rPr>
              <a:t> THE MAIN HUMAN NEEDS TO GUARANTEE ITS SURVIVAL ARE AIR &amp; FOOD. HUNGER IN THE WORLD MUST BE COMPLETELY ELIMINATED.</a:t>
            </a:r>
          </a:p>
          <a:p>
            <a:pPr algn="ctr">
              <a:defRPr/>
            </a:pPr>
            <a:r>
              <a:rPr lang="en-US" sz="2400" b="0" dirty="0">
                <a:effectLst>
                  <a:outerShdw blurRad="38100" dist="38100" dir="2700000" algn="tl">
                    <a:srgbClr val="000000"/>
                  </a:outerShdw>
                </a:effectLst>
                <a:cs typeface="+mn-cs"/>
              </a:rPr>
              <a:t>TRUE HUMAN SOLIDARITY DEMANDS THIS GLOBAL EFFORT TO BE ATTAINED.</a:t>
            </a:r>
          </a:p>
          <a:p>
            <a:pPr algn="ctr">
              <a:defRPr/>
            </a:pPr>
            <a:endParaRPr lang="en-US" sz="2400" b="0" dirty="0">
              <a:effectLst>
                <a:outerShdw blurRad="38100" dist="38100" dir="2700000" algn="tl">
                  <a:srgbClr val="000000"/>
                </a:outerShdw>
              </a:effectLst>
              <a:cs typeface="+mn-cs"/>
            </a:endParaRPr>
          </a:p>
          <a:p>
            <a:pPr algn="ctr">
              <a:defRPr/>
            </a:pPr>
            <a:r>
              <a:rPr lang="en-US" sz="2400" b="0" dirty="0">
                <a:effectLst>
                  <a:outerShdw blurRad="38100" dist="38100" dir="2700000" algn="tl">
                    <a:srgbClr val="000000"/>
                  </a:outerShdw>
                </a:effectLst>
                <a:cs typeface="+mn-cs"/>
              </a:rPr>
              <a:t>TRUE SOVEREIGNITY CAN BE ATTAINED BY SELF-SUFFICIENCY. PROVIDING FOR EVERYBODY IS A LABOR OF LOVE. FARMERS SHOULD BE RECOGNIZED. A FORM OF AGRICULTURE THAT RESPECTS THE NATURAL LAW WILL PROVIDE AMPLE WORK FOR EVERYBODY. </a:t>
            </a:r>
          </a:p>
          <a:p>
            <a:pPr algn="ctr">
              <a:defRPr/>
            </a:pPr>
            <a:r>
              <a:rPr lang="en-US" sz="2400" b="0" dirty="0">
                <a:effectLst>
                  <a:outerShdw blurRad="38100" dist="38100" dir="2700000" algn="tl">
                    <a:srgbClr val="000000"/>
                  </a:outerShdw>
                </a:effectLst>
                <a:cs typeface="+mn-cs"/>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ext Box 5"/>
          <p:cNvSpPr txBox="1">
            <a:spLocks noChangeArrowheads="1"/>
          </p:cNvSpPr>
          <p:nvPr/>
        </p:nvSpPr>
        <p:spPr bwMode="auto">
          <a:xfrm>
            <a:off x="609600" y="457200"/>
            <a:ext cx="8229600" cy="5734050"/>
          </a:xfrm>
          <a:prstGeom prst="rect">
            <a:avLst/>
          </a:prstGeom>
          <a:noFill/>
          <a:ln w="9525">
            <a:noFill/>
            <a:miter lim="800000"/>
            <a:headEnd/>
            <a:tailEnd/>
          </a:ln>
          <a:effectLst/>
        </p:spPr>
        <p:txBody>
          <a:bodyPr>
            <a:spAutoFit/>
          </a:bodyPr>
          <a:lstStyle/>
          <a:p>
            <a:pPr>
              <a:defRPr/>
            </a:pPr>
            <a:r>
              <a:rPr lang="en-US" sz="4400" b="0">
                <a:effectLst>
                  <a:outerShdw blurRad="38100" dist="38100" dir="2700000" algn="tl">
                    <a:srgbClr val="000000"/>
                  </a:outerShdw>
                </a:effectLst>
                <a:cs typeface="+mn-cs"/>
              </a:rPr>
              <a:t>             THE FARMER </a:t>
            </a:r>
          </a:p>
          <a:p>
            <a:pPr>
              <a:defRPr/>
            </a:pPr>
            <a:endParaRPr lang="en-US" sz="1800" b="0">
              <a:effectLst>
                <a:outerShdw blurRad="38100" dist="38100" dir="2700000" algn="tl">
                  <a:srgbClr val="000000"/>
                </a:outerShdw>
              </a:effectLst>
              <a:cs typeface="+mn-cs"/>
            </a:endParaRPr>
          </a:p>
          <a:p>
            <a:pPr algn="ctr">
              <a:defRPr/>
            </a:pPr>
            <a:r>
              <a:rPr lang="en-US" sz="2800" i="1">
                <a:effectLst>
                  <a:outerShdw blurRad="38100" dist="38100" dir="2700000" algn="tl">
                    <a:srgbClr val="000000"/>
                  </a:outerShdw>
                </a:effectLst>
                <a:cs typeface="+mn-cs"/>
              </a:rPr>
              <a:t>daniel webster</a:t>
            </a:r>
            <a:r>
              <a:rPr lang="en-US" sz="2800">
                <a:effectLst>
                  <a:outerShdw blurRad="38100" dist="38100" dir="2700000" algn="tl">
                    <a:srgbClr val="000000"/>
                  </a:outerShdw>
                </a:effectLst>
                <a:cs typeface="+mn-cs"/>
              </a:rPr>
              <a:t>:</a:t>
            </a:r>
            <a:r>
              <a:rPr lang="en-US" sz="2800" b="0">
                <a:effectLst>
                  <a:outerShdw blurRad="38100" dist="38100" dir="2700000" algn="tl">
                    <a:srgbClr val="000000"/>
                  </a:outerShdw>
                </a:effectLst>
                <a:cs typeface="+mn-cs"/>
              </a:rPr>
              <a:t> </a:t>
            </a:r>
            <a:r>
              <a:rPr lang="en-US" sz="2800" b="0">
                <a:effectLst>
                  <a:outerShdw blurRad="38100" dist="38100" dir="2700000" algn="tl">
                    <a:srgbClr val="000000"/>
                  </a:outerShdw>
                </a:effectLst>
                <a:latin typeface="Arial" charset="0"/>
                <a:cs typeface="+mn-cs"/>
              </a:rPr>
              <a:t>“</a:t>
            </a:r>
            <a:r>
              <a:rPr lang="en-US" sz="2800">
                <a:effectLst>
                  <a:outerShdw blurRad="38100" dist="38100" dir="2700000" algn="tl">
                    <a:srgbClr val="000000"/>
                  </a:outerShdw>
                </a:effectLst>
                <a:cs typeface="+mn-cs"/>
              </a:rPr>
              <a:t>cultivation of the earth is the most important</a:t>
            </a:r>
          </a:p>
          <a:p>
            <a:pPr algn="ctr">
              <a:defRPr/>
            </a:pPr>
            <a:r>
              <a:rPr lang="en-US" sz="2800">
                <a:effectLst>
                  <a:outerShdw blurRad="38100" dist="38100" dir="2700000" algn="tl">
                    <a:srgbClr val="000000"/>
                  </a:outerShdw>
                </a:effectLst>
                <a:cs typeface="+mn-cs"/>
              </a:rPr>
              <a:t> labor of man</a:t>
            </a:r>
            <a:r>
              <a:rPr lang="en-US" sz="2800" b="0">
                <a:effectLst>
                  <a:outerShdw blurRad="38100" dist="38100" dir="2700000" algn="tl">
                    <a:srgbClr val="000000"/>
                  </a:outerShdw>
                </a:effectLst>
                <a:cs typeface="+mn-cs"/>
              </a:rPr>
              <a:t>.  when tillage begins, other art follows. the </a:t>
            </a:r>
            <a:r>
              <a:rPr lang="en-US" sz="2800">
                <a:effectLst>
                  <a:outerShdw blurRad="38100" dist="38100" dir="2700000" algn="tl">
                    <a:srgbClr val="000000"/>
                  </a:outerShdw>
                </a:effectLst>
                <a:cs typeface="+mn-cs"/>
              </a:rPr>
              <a:t>farmers</a:t>
            </a:r>
            <a:r>
              <a:rPr lang="en-US" sz="2800" b="0">
                <a:effectLst>
                  <a:outerShdw blurRad="38100" dist="38100" dir="2700000" algn="tl">
                    <a:srgbClr val="000000"/>
                  </a:outerShdw>
                </a:effectLst>
                <a:cs typeface="+mn-cs"/>
              </a:rPr>
              <a:t>,</a:t>
            </a:r>
          </a:p>
          <a:p>
            <a:pPr algn="ctr">
              <a:defRPr/>
            </a:pPr>
            <a:r>
              <a:rPr lang="en-US" sz="2800" b="0">
                <a:effectLst>
                  <a:outerShdw blurRad="38100" dist="38100" dir="2700000" algn="tl">
                    <a:srgbClr val="000000"/>
                  </a:outerShdw>
                </a:effectLst>
                <a:cs typeface="+mn-cs"/>
              </a:rPr>
              <a:t> therefore, </a:t>
            </a:r>
            <a:r>
              <a:rPr lang="en-US" sz="2800">
                <a:effectLst>
                  <a:outerShdw blurRad="38100" dist="38100" dir="2700000" algn="tl">
                    <a:srgbClr val="000000"/>
                  </a:outerShdw>
                </a:effectLst>
                <a:cs typeface="+mn-cs"/>
              </a:rPr>
              <a:t>are the founders of civilization.</a:t>
            </a:r>
            <a:r>
              <a:rPr lang="en-US" sz="2800">
                <a:effectLst>
                  <a:outerShdw blurRad="38100" dist="38100" dir="2700000" algn="tl">
                    <a:srgbClr val="000000"/>
                  </a:outerShdw>
                </a:effectLst>
                <a:latin typeface="Arial" charset="0"/>
                <a:cs typeface="+mn-cs"/>
              </a:rPr>
              <a:t>”</a:t>
            </a:r>
            <a:endParaRPr lang="en-US" sz="2800">
              <a:effectLst>
                <a:outerShdw blurRad="38100" dist="38100" dir="2700000" algn="tl">
                  <a:srgbClr val="000000"/>
                </a:outerShdw>
              </a:effectLst>
              <a:cs typeface="+mn-cs"/>
            </a:endParaRPr>
          </a:p>
          <a:p>
            <a:pPr algn="ctr">
              <a:defRPr/>
            </a:pPr>
            <a:endParaRPr lang="en-US" sz="2800">
              <a:effectLst>
                <a:outerShdw blurRad="38100" dist="38100" dir="2700000" algn="tl">
                  <a:srgbClr val="000000"/>
                </a:outerShdw>
              </a:effectLst>
              <a:cs typeface="+mn-cs"/>
            </a:endParaRPr>
          </a:p>
          <a:p>
            <a:pPr algn="ctr">
              <a:defRPr/>
            </a:pPr>
            <a:r>
              <a:rPr lang="en-US" sz="2800">
                <a:effectLst>
                  <a:outerShdw blurRad="38100" dist="38100" dir="2700000" algn="tl">
                    <a:srgbClr val="000000"/>
                  </a:outerShdw>
                </a:effectLst>
                <a:cs typeface="+mn-cs"/>
              </a:rPr>
              <a:t>aparigraha will restore the farmer to its proper place in society  - </a:t>
            </a:r>
            <a:r>
              <a:rPr lang="en-US" sz="2800" b="0" i="1">
                <a:effectLst>
                  <a:outerShdw blurRad="38100" dist="38100" dir="2700000" algn="tl">
                    <a:srgbClr val="000000"/>
                  </a:outerShdw>
                </a:effectLst>
                <a:cs typeface="+mn-cs"/>
              </a:rPr>
              <a:t>biodynamic farmer backbone of a spiritual (r)evolution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28600" y="1219200"/>
            <a:ext cx="8686800" cy="4673600"/>
          </a:xfrm>
          <a:prstGeom prst="rect">
            <a:avLst/>
          </a:prstGeom>
          <a:noFill/>
          <a:ln w="9525">
            <a:noFill/>
            <a:miter lim="800000"/>
            <a:headEnd/>
            <a:tailEnd/>
          </a:ln>
          <a:effectLst/>
        </p:spPr>
        <p:txBody>
          <a:bodyPr>
            <a:spAutoFit/>
          </a:bodyPr>
          <a:lstStyle/>
          <a:p>
            <a:pPr algn="ctr">
              <a:defRPr/>
            </a:pPr>
            <a:endParaRPr lang="en-US" sz="1000" i="1">
              <a:solidFill>
                <a:schemeClr val="accent2"/>
              </a:solidFill>
              <a:effectLst>
                <a:outerShdw blurRad="38100" dist="38100" dir="2700000" algn="tl">
                  <a:srgbClr val="000000"/>
                </a:outerShdw>
              </a:effectLst>
              <a:latin typeface="Comic Sans MS" pitchFamily="66" charset="0"/>
              <a:cs typeface="Times New Roman" pitchFamily="18" charset="0"/>
            </a:endParaRPr>
          </a:p>
          <a:p>
            <a:pPr algn="ctr">
              <a:lnSpc>
                <a:spcPct val="105000"/>
              </a:lnSpc>
              <a:defRPr/>
            </a:pPr>
            <a:r>
              <a:rPr lang="en-US" sz="3000" b="0">
                <a:effectLst>
                  <a:outerShdw blurRad="38100" dist="38100" dir="2700000" algn="tl">
                    <a:srgbClr val="000000"/>
                  </a:outerShdw>
                </a:effectLst>
                <a:cs typeface="Times New Roman" pitchFamily="18" charset="0"/>
              </a:rPr>
              <a:t>      </a:t>
            </a:r>
            <a:r>
              <a:rPr lang="en-US" sz="3000" b="0">
                <a:effectLst>
                  <a:outerShdw blurRad="38100" dist="38100" dir="2700000" algn="tl">
                    <a:srgbClr val="000000"/>
                  </a:outerShdw>
                </a:effectLst>
                <a:latin typeface="Comic Sans MS"/>
                <a:cs typeface="Times New Roman" pitchFamily="18" charset="0"/>
              </a:rPr>
              <a:t>“</a:t>
            </a:r>
            <a:r>
              <a:rPr lang="en-US" sz="3000" b="0">
                <a:effectLst>
                  <a:outerShdw blurRad="38100" dist="38100" dir="2700000" algn="tl">
                    <a:srgbClr val="000000"/>
                  </a:outerShdw>
                </a:effectLst>
                <a:cs typeface="Times New Roman" pitchFamily="18" charset="0"/>
              </a:rPr>
              <a:t> THE DAY THAT HUNGER IS        </a:t>
            </a:r>
          </a:p>
          <a:p>
            <a:pPr algn="ctr">
              <a:lnSpc>
                <a:spcPct val="105000"/>
              </a:lnSpc>
              <a:defRPr/>
            </a:pPr>
            <a:r>
              <a:rPr lang="en-US" sz="3000" b="0">
                <a:effectLst>
                  <a:outerShdw blurRad="38100" dist="38100" dir="2700000" algn="tl">
                    <a:srgbClr val="000000"/>
                  </a:outerShdw>
                </a:effectLst>
                <a:cs typeface="Times New Roman" pitchFamily="18" charset="0"/>
              </a:rPr>
              <a:t>            ERADICATED FROM THE EARTH,    </a:t>
            </a:r>
          </a:p>
          <a:p>
            <a:pPr algn="ctr">
              <a:lnSpc>
                <a:spcPct val="105000"/>
              </a:lnSpc>
              <a:defRPr/>
            </a:pPr>
            <a:r>
              <a:rPr lang="en-US" sz="3000" b="0">
                <a:effectLst>
                  <a:outerShdw blurRad="38100" dist="38100" dir="2700000" algn="tl">
                    <a:srgbClr val="000000"/>
                  </a:outerShdw>
                </a:effectLst>
                <a:cs typeface="Times New Roman" pitchFamily="18" charset="0"/>
              </a:rPr>
              <a:t>           THERE WILL BE THE GREATEST SPIRITUAL EXPLOSION THE WORLD HAS EVER KNOWN.</a:t>
            </a:r>
            <a:r>
              <a:rPr lang="en-US" sz="3000" b="0">
                <a:effectLst>
                  <a:outerShdw blurRad="38100" dist="38100" dir="2700000" algn="tl">
                    <a:srgbClr val="000000"/>
                  </a:outerShdw>
                </a:effectLst>
                <a:latin typeface="Comic Sans MS"/>
                <a:cs typeface="Times New Roman" pitchFamily="18" charset="0"/>
              </a:rPr>
              <a:t> </a:t>
            </a:r>
            <a:r>
              <a:rPr lang="en-US" sz="3000" b="0">
                <a:effectLst>
                  <a:outerShdw blurRad="38100" dist="38100" dir="2700000" algn="tl">
                    <a:srgbClr val="000000"/>
                  </a:outerShdw>
                </a:effectLst>
                <a:cs typeface="Times New Roman" pitchFamily="18" charset="0"/>
              </a:rPr>
              <a:t> HUMANITY CANNOT IMAGINE THE JOY THAT WILL BURST INTO THE WORLD ON THE DAY OF THAT GREAT REVOLUTION</a:t>
            </a:r>
            <a:r>
              <a:rPr lang="en-US" sz="3000">
                <a:solidFill>
                  <a:schemeClr val="hlink"/>
                </a:solidFill>
                <a:effectLst>
                  <a:outerShdw blurRad="38100" dist="38100" dir="2700000" algn="tl">
                    <a:srgbClr val="000000"/>
                  </a:outerShdw>
                </a:effectLst>
                <a:latin typeface="Comic Sans MS" pitchFamily="66" charset="0"/>
                <a:cs typeface="Times New Roman" pitchFamily="18" charset="0"/>
              </a:rPr>
              <a:t>."</a:t>
            </a:r>
            <a:r>
              <a:rPr lang="en-US" b="0">
                <a:solidFill>
                  <a:srgbClr val="003300"/>
                </a:solidFill>
                <a:latin typeface="Comic Sans MS" pitchFamily="66" charset="0"/>
                <a:cs typeface="Times New Roman" pitchFamily="18" charset="0"/>
              </a:rPr>
              <a:t>  </a:t>
            </a:r>
          </a:p>
          <a:p>
            <a:pPr algn="ctr">
              <a:lnSpc>
                <a:spcPct val="105000"/>
              </a:lnSpc>
              <a:defRPr/>
            </a:pPr>
            <a:endParaRPr lang="en-US" sz="1200" b="0">
              <a:solidFill>
                <a:srgbClr val="003300"/>
              </a:solidFill>
              <a:latin typeface="Comic Sans MS" pitchFamily="66" charset="0"/>
              <a:cs typeface="Times New Roman" pitchFamily="18" charset="0"/>
            </a:endParaRPr>
          </a:p>
          <a:p>
            <a:pPr>
              <a:defRPr/>
            </a:pPr>
            <a:endParaRPr lang="en-US" sz="2000" b="0">
              <a:solidFill>
                <a:srgbClr val="00CC97"/>
              </a:solidFill>
              <a:latin typeface="Comic Sans MS" pitchFamily="66" charset="0"/>
              <a:cs typeface="+mn-cs"/>
            </a:endParaRPr>
          </a:p>
        </p:txBody>
      </p:sp>
      <p:pic>
        <p:nvPicPr>
          <p:cNvPr id="104451" name="Picture 3" descr="Lorca"/>
          <p:cNvPicPr>
            <a:picLocks noChangeAspect="1" noChangeArrowheads="1"/>
          </p:cNvPicPr>
          <p:nvPr/>
        </p:nvPicPr>
        <p:blipFill>
          <a:blip r:embed="rId2"/>
          <a:srcRect/>
          <a:stretch>
            <a:fillRect/>
          </a:stretch>
        </p:blipFill>
        <p:spPr bwMode="auto">
          <a:xfrm>
            <a:off x="457200" y="1295400"/>
            <a:ext cx="1120775" cy="1417638"/>
          </a:xfrm>
          <a:prstGeom prst="rect">
            <a:avLst/>
          </a:prstGeom>
          <a:noFill/>
          <a:ln w="9525">
            <a:noFill/>
            <a:miter lim="800000"/>
            <a:headEnd/>
            <a:tailEnd/>
          </a:ln>
        </p:spPr>
      </p:pic>
      <p:sp>
        <p:nvSpPr>
          <p:cNvPr id="104452" name="Text Box 4"/>
          <p:cNvSpPr txBox="1">
            <a:spLocks noChangeArrowheads="1"/>
          </p:cNvSpPr>
          <p:nvPr/>
        </p:nvSpPr>
        <p:spPr bwMode="auto">
          <a:xfrm>
            <a:off x="398463" y="457200"/>
            <a:ext cx="8421687" cy="457200"/>
          </a:xfrm>
          <a:prstGeom prst="rect">
            <a:avLst/>
          </a:prstGeom>
          <a:noFill/>
          <a:ln w="9525">
            <a:noFill/>
            <a:miter lim="800000"/>
            <a:headEnd/>
            <a:tailEnd/>
          </a:ln>
          <a:effectLst/>
        </p:spPr>
        <p:txBody>
          <a:bodyPr wrap="none">
            <a:spAutoFit/>
          </a:bodyPr>
          <a:lstStyle/>
          <a:p>
            <a:pPr algn="ctr">
              <a:defRPr/>
            </a:pPr>
            <a:r>
              <a:rPr lang="en-US" sz="2400" b="0">
                <a:effectLst>
                  <a:outerShdw blurRad="38100" dist="38100" dir="2700000" algn="tl">
                    <a:srgbClr val="000000"/>
                  </a:outerShdw>
                </a:effectLst>
                <a:cs typeface="Times New Roman" pitchFamily="18" charset="0"/>
              </a:rPr>
              <a:t>Federico Garcia Lorca, Spanish poet 1899-1936</a:t>
            </a: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p:cTn id="7" dur="500" fill="hold"/>
                                        <p:tgtEl>
                                          <p:spTgt spid="104450"/>
                                        </p:tgtEl>
                                        <p:attrNameLst>
                                          <p:attrName>ppt_w</p:attrName>
                                        </p:attrNameLst>
                                      </p:cBhvr>
                                      <p:tavLst>
                                        <p:tav tm="0">
                                          <p:val>
                                            <p:fltVal val="0"/>
                                          </p:val>
                                        </p:tav>
                                        <p:tav tm="100000">
                                          <p:val>
                                            <p:strVal val="#ppt_w"/>
                                          </p:val>
                                        </p:tav>
                                      </p:tavLst>
                                    </p:anim>
                                    <p:anim calcmode="lin" valueType="num">
                                      <p:cBhvr>
                                        <p:cTn id="8" dur="500" fill="hold"/>
                                        <p:tgtEl>
                                          <p:spTgt spid="1044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4451"/>
                                        </p:tgtEl>
                                        <p:attrNameLst>
                                          <p:attrName>style.visibility</p:attrName>
                                        </p:attrNameLst>
                                      </p:cBhvr>
                                      <p:to>
                                        <p:strVal val="visible"/>
                                      </p:to>
                                    </p:set>
                                    <p:anim calcmode="lin" valueType="num">
                                      <p:cBhvr additive="base">
                                        <p:cTn id="13" dur="500" fill="hold"/>
                                        <p:tgtEl>
                                          <p:spTgt spid="104451"/>
                                        </p:tgtEl>
                                        <p:attrNameLst>
                                          <p:attrName>ppt_x</p:attrName>
                                        </p:attrNameLst>
                                      </p:cBhvr>
                                      <p:tavLst>
                                        <p:tav tm="0">
                                          <p:val>
                                            <p:strVal val="0-#ppt_w/2"/>
                                          </p:val>
                                        </p:tav>
                                        <p:tav tm="100000">
                                          <p:val>
                                            <p:strVal val="#ppt_x"/>
                                          </p:val>
                                        </p:tav>
                                      </p:tavLst>
                                    </p:anim>
                                    <p:anim calcmode="lin" valueType="num">
                                      <p:cBhvr additive="base">
                                        <p:cTn id="14" dur="500" fill="hold"/>
                                        <p:tgtEl>
                                          <p:spTgt spid="1044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452"/>
                                        </p:tgtEl>
                                        <p:attrNameLst>
                                          <p:attrName>style.visibility</p:attrName>
                                        </p:attrNameLst>
                                      </p:cBhvr>
                                      <p:to>
                                        <p:strVal val="visible"/>
                                      </p:to>
                                    </p:set>
                                    <p:anim calcmode="lin" valueType="num">
                                      <p:cBhvr additive="base">
                                        <p:cTn id="19" dur="500" fill="hold"/>
                                        <p:tgtEl>
                                          <p:spTgt spid="104452"/>
                                        </p:tgtEl>
                                        <p:attrNameLst>
                                          <p:attrName>ppt_x</p:attrName>
                                        </p:attrNameLst>
                                      </p:cBhvr>
                                      <p:tavLst>
                                        <p:tav tm="0">
                                          <p:val>
                                            <p:strVal val="0-#ppt_w/2"/>
                                          </p:val>
                                        </p:tav>
                                        <p:tav tm="100000">
                                          <p:val>
                                            <p:strVal val="#ppt_x"/>
                                          </p:val>
                                        </p:tav>
                                      </p:tavLst>
                                    </p:anim>
                                    <p:anim calcmode="lin" valueType="num">
                                      <p:cBhvr additive="base">
                                        <p:cTn id="20" dur="500" fill="hold"/>
                                        <p:tgtEl>
                                          <p:spTgt spid="1044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utoUpdateAnimBg="0"/>
      <p:bldP spid="104452"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457200" y="457200"/>
            <a:ext cx="8077200" cy="701675"/>
          </a:xfrm>
          <a:prstGeom prst="rect">
            <a:avLst/>
          </a:prstGeom>
          <a:noFill/>
          <a:ln w="9525">
            <a:noFill/>
            <a:miter lim="800000"/>
            <a:headEnd/>
            <a:tailEnd/>
          </a:ln>
          <a:effectLst/>
        </p:spPr>
        <p:txBody>
          <a:bodyPr>
            <a:spAutoFit/>
          </a:bodyPr>
          <a:lstStyle/>
          <a:p>
            <a:pPr algn="ctr">
              <a:defRPr/>
            </a:pPr>
            <a:r>
              <a:rPr lang="en-US" sz="4000">
                <a:effectLst>
                  <a:outerShdw blurRad="38100" dist="38100" dir="2700000" algn="tl">
                    <a:srgbClr val="000000"/>
                  </a:outerShdw>
                </a:effectLst>
                <a:cs typeface="+mn-cs"/>
              </a:rPr>
              <a:t>FOOD LAND &amp; ECONOMICS</a:t>
            </a:r>
            <a:r>
              <a:rPr lang="en-US" u="sng">
                <a:solidFill>
                  <a:srgbClr val="00CC97"/>
                </a:solidFill>
                <a:effectLst>
                  <a:outerShdw blurRad="38100" dist="38100" dir="2700000" algn="tl">
                    <a:srgbClr val="000000"/>
                  </a:outerShdw>
                </a:effectLst>
                <a:latin typeface="Comic Sans MS" pitchFamily="66" charset="0"/>
                <a:cs typeface="+mn-cs"/>
              </a:rPr>
              <a:t> </a:t>
            </a:r>
          </a:p>
        </p:txBody>
      </p:sp>
      <p:sp>
        <p:nvSpPr>
          <p:cNvPr id="126979" name="Text Box 3"/>
          <p:cNvSpPr txBox="1">
            <a:spLocks noChangeArrowheads="1"/>
          </p:cNvSpPr>
          <p:nvPr/>
        </p:nvSpPr>
        <p:spPr bwMode="auto">
          <a:xfrm>
            <a:off x="304800" y="2895600"/>
            <a:ext cx="8610600" cy="1917700"/>
          </a:xfrm>
          <a:prstGeom prst="rect">
            <a:avLst/>
          </a:prstGeom>
          <a:noFill/>
          <a:ln w="9525">
            <a:noFill/>
            <a:miter lim="800000"/>
            <a:headEnd/>
            <a:tailEnd/>
          </a:ln>
          <a:effectLst/>
        </p:spPr>
        <p:txBody>
          <a:bodyPr>
            <a:spAutoFit/>
          </a:bodyPr>
          <a:lstStyle/>
          <a:p>
            <a:pPr algn="ctr">
              <a:defRPr/>
            </a:pPr>
            <a:r>
              <a:rPr lang="en-US" sz="2400" b="0">
                <a:effectLst>
                  <a:outerShdw blurRad="38100" dist="38100" dir="2700000" algn="tl">
                    <a:srgbClr val="000000"/>
                  </a:outerShdw>
                </a:effectLst>
                <a:cs typeface="+mn-cs"/>
              </a:rPr>
              <a:t>this paradigm considers eco-agriculture the main focus  for reorienting the  economy  the  conventional obsolete agronomy and the new transgenic seeds to be banned from the new society  </a:t>
            </a:r>
            <a:r>
              <a:rPr lang="en-US" sz="2400">
                <a:solidFill>
                  <a:srgbClr val="CC6200"/>
                </a:solidFill>
                <a:effectLst>
                  <a:outerShdw blurRad="38100" dist="38100" dir="2700000" algn="tl">
                    <a:srgbClr val="000000"/>
                  </a:outerShdw>
                </a:effectLst>
                <a:latin typeface="Comic Sans MS" pitchFamily="66" charset="0"/>
                <a:cs typeface="+mn-cs"/>
              </a:rPr>
              <a:t> </a:t>
            </a:r>
          </a:p>
        </p:txBody>
      </p:sp>
      <p:sp>
        <p:nvSpPr>
          <p:cNvPr id="126980" name="Text Box 4"/>
          <p:cNvSpPr txBox="1">
            <a:spLocks noChangeArrowheads="1"/>
          </p:cNvSpPr>
          <p:nvPr/>
        </p:nvSpPr>
        <p:spPr bwMode="auto">
          <a:xfrm>
            <a:off x="0" y="5105400"/>
            <a:ext cx="9144000" cy="1552575"/>
          </a:xfrm>
          <a:prstGeom prst="rect">
            <a:avLst/>
          </a:prstGeom>
          <a:noFill/>
          <a:ln w="9525">
            <a:noFill/>
            <a:miter lim="800000"/>
            <a:headEnd/>
            <a:tailEnd/>
          </a:ln>
          <a:effectLst/>
        </p:spPr>
        <p:txBody>
          <a:bodyPr>
            <a:spAutoFit/>
          </a:bodyPr>
          <a:lstStyle/>
          <a:p>
            <a:pPr algn="ctr">
              <a:defRPr/>
            </a:pPr>
            <a:r>
              <a:rPr lang="en-US" sz="2400" b="0">
                <a:effectLst>
                  <a:outerShdw blurRad="38100" dist="38100" dir="2700000" algn="tl">
                    <a:srgbClr val="000000"/>
                  </a:outerShdw>
                </a:effectLst>
                <a:cs typeface="+mn-cs"/>
              </a:rPr>
              <a:t>Since food, besides, air is the fundamental first need of humanity and depends on land, its use and ownership becomes our focus for an economic alternative.</a:t>
            </a:r>
          </a:p>
        </p:txBody>
      </p:sp>
      <p:sp>
        <p:nvSpPr>
          <p:cNvPr id="126981" name="Text Box 5"/>
          <p:cNvSpPr txBox="1">
            <a:spLocks noChangeArrowheads="1"/>
          </p:cNvSpPr>
          <p:nvPr/>
        </p:nvSpPr>
        <p:spPr bwMode="auto">
          <a:xfrm>
            <a:off x="381000" y="1143000"/>
            <a:ext cx="8763000" cy="1552575"/>
          </a:xfrm>
          <a:prstGeom prst="rect">
            <a:avLst/>
          </a:prstGeom>
          <a:noFill/>
          <a:ln w="9525">
            <a:noFill/>
            <a:miter lim="800000"/>
            <a:headEnd/>
            <a:tailEnd/>
          </a:ln>
          <a:effectLst/>
        </p:spPr>
        <p:txBody>
          <a:bodyPr>
            <a:spAutoFit/>
          </a:bodyPr>
          <a:lstStyle/>
          <a:p>
            <a:pPr algn="ctr">
              <a:defRPr/>
            </a:pPr>
            <a:r>
              <a:rPr lang="en-US" sz="2400" b="0">
                <a:effectLst>
                  <a:outerShdw blurRad="38100" dist="38100" dir="2700000" algn="tl">
                    <a:srgbClr val="000000"/>
                  </a:outerShdw>
                </a:effectLst>
                <a:cs typeface="+mn-cs"/>
              </a:rPr>
              <a:t>a spiritual base for all societal approaches to life is necessary to avoid the total destruction of humanity and the planet. one method is biodynamic agriculture that heals the soil.</a:t>
            </a:r>
          </a:p>
        </p:txBody>
      </p:sp>
    </p:spTree>
  </p:cSld>
  <p:clrMapOvr>
    <a:masterClrMapping/>
  </p:clrMapOvr>
  <p:transition advClick="0" advTm="326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additive="base">
                                        <p:cTn id="7" dur="500" fill="hold"/>
                                        <p:tgtEl>
                                          <p:spTgt spid="126978"/>
                                        </p:tgtEl>
                                        <p:attrNameLst>
                                          <p:attrName>ppt_x</p:attrName>
                                        </p:attrNameLst>
                                      </p:cBhvr>
                                      <p:tavLst>
                                        <p:tav tm="0">
                                          <p:val>
                                            <p:strVal val="0-#ppt_w/2"/>
                                          </p:val>
                                        </p:tav>
                                        <p:tav tm="100000">
                                          <p:val>
                                            <p:strVal val="#ppt_x"/>
                                          </p:val>
                                        </p:tav>
                                      </p:tavLst>
                                    </p:anim>
                                    <p:anim calcmode="lin" valueType="num">
                                      <p:cBhvr additive="base">
                                        <p:cTn id="8" dur="500" fill="hold"/>
                                        <p:tgtEl>
                                          <p:spTgt spid="1269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6979"/>
                                        </p:tgtEl>
                                        <p:attrNameLst>
                                          <p:attrName>style.visibility</p:attrName>
                                        </p:attrNameLst>
                                      </p:cBhvr>
                                      <p:to>
                                        <p:strVal val="visible"/>
                                      </p:to>
                                    </p:set>
                                    <p:anim calcmode="lin" valueType="num">
                                      <p:cBhvr additive="base">
                                        <p:cTn id="13" dur="500" fill="hold"/>
                                        <p:tgtEl>
                                          <p:spTgt spid="126979"/>
                                        </p:tgtEl>
                                        <p:attrNameLst>
                                          <p:attrName>ppt_x</p:attrName>
                                        </p:attrNameLst>
                                      </p:cBhvr>
                                      <p:tavLst>
                                        <p:tav tm="0">
                                          <p:val>
                                            <p:strVal val="0-#ppt_w/2"/>
                                          </p:val>
                                        </p:tav>
                                        <p:tav tm="100000">
                                          <p:val>
                                            <p:strVal val="#ppt_x"/>
                                          </p:val>
                                        </p:tav>
                                      </p:tavLst>
                                    </p:anim>
                                    <p:anim calcmode="lin" valueType="num">
                                      <p:cBhvr additive="base">
                                        <p:cTn id="14" dur="500" fill="hold"/>
                                        <p:tgtEl>
                                          <p:spTgt spid="1269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6981"/>
                                        </p:tgtEl>
                                        <p:attrNameLst>
                                          <p:attrName>style.visibility</p:attrName>
                                        </p:attrNameLst>
                                      </p:cBhvr>
                                      <p:to>
                                        <p:strVal val="visible"/>
                                      </p:to>
                                    </p:set>
                                    <p:anim calcmode="lin" valueType="num">
                                      <p:cBhvr additive="base">
                                        <p:cTn id="19" dur="500" fill="hold"/>
                                        <p:tgtEl>
                                          <p:spTgt spid="126981"/>
                                        </p:tgtEl>
                                        <p:attrNameLst>
                                          <p:attrName>ppt_x</p:attrName>
                                        </p:attrNameLst>
                                      </p:cBhvr>
                                      <p:tavLst>
                                        <p:tav tm="0">
                                          <p:val>
                                            <p:strVal val="1+#ppt_w/2"/>
                                          </p:val>
                                        </p:tav>
                                        <p:tav tm="100000">
                                          <p:val>
                                            <p:strVal val="#ppt_x"/>
                                          </p:val>
                                        </p:tav>
                                      </p:tavLst>
                                    </p:anim>
                                    <p:anim calcmode="lin" valueType="num">
                                      <p:cBhvr additive="base">
                                        <p:cTn id="20" dur="500" fill="hold"/>
                                        <p:tgtEl>
                                          <p:spTgt spid="12698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6980"/>
                                        </p:tgtEl>
                                        <p:attrNameLst>
                                          <p:attrName>style.visibility</p:attrName>
                                        </p:attrNameLst>
                                      </p:cBhvr>
                                      <p:to>
                                        <p:strVal val="visible"/>
                                      </p:to>
                                    </p:set>
                                    <p:anim calcmode="lin" valueType="num">
                                      <p:cBhvr additive="base">
                                        <p:cTn id="25" dur="500" fill="hold"/>
                                        <p:tgtEl>
                                          <p:spTgt spid="126980"/>
                                        </p:tgtEl>
                                        <p:attrNameLst>
                                          <p:attrName>ppt_x</p:attrName>
                                        </p:attrNameLst>
                                      </p:cBhvr>
                                      <p:tavLst>
                                        <p:tav tm="0">
                                          <p:val>
                                            <p:strVal val="0-#ppt_w/2"/>
                                          </p:val>
                                        </p:tav>
                                        <p:tav tm="100000">
                                          <p:val>
                                            <p:strVal val="#ppt_x"/>
                                          </p:val>
                                        </p:tav>
                                      </p:tavLst>
                                    </p:anim>
                                    <p:anim calcmode="lin" valueType="num">
                                      <p:cBhvr additive="base">
                                        <p:cTn id="26" dur="500" fill="hold"/>
                                        <p:tgtEl>
                                          <p:spTgt spid="1269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utoUpdateAnimBg="0"/>
      <p:bldP spid="126979" grpId="0" autoUpdateAnimBg="0"/>
      <p:bldP spid="126980" grpId="0" autoUpdateAnimBg="0"/>
      <p:bldP spid="126981"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609600" y="0"/>
            <a:ext cx="8305800" cy="1143000"/>
          </a:xfrm>
          <a:prstGeom prst="rect">
            <a:avLst/>
          </a:prstGeom>
          <a:noFill/>
          <a:ln w="9525">
            <a:noFill/>
            <a:miter lim="800000"/>
            <a:headEnd/>
            <a:tailEnd/>
          </a:ln>
          <a:effectLst/>
        </p:spPr>
        <p:txBody>
          <a:bodyPr anchor="ctr"/>
          <a:lstStyle/>
          <a:p>
            <a:pPr>
              <a:lnSpc>
                <a:spcPct val="125000"/>
              </a:lnSpc>
              <a:defRPr/>
            </a:pPr>
            <a:r>
              <a:rPr lang="en-US" sz="4800">
                <a:effectLst>
                  <a:outerShdw blurRad="38100" dist="38100" dir="2700000" algn="tl">
                    <a:srgbClr val="000000"/>
                  </a:outerShdw>
                </a:effectLst>
                <a:cs typeface="+mn-cs"/>
              </a:rPr>
              <a:t>      LAND  OWNERSHIP</a:t>
            </a:r>
          </a:p>
        </p:txBody>
      </p:sp>
      <p:sp>
        <p:nvSpPr>
          <p:cNvPr id="132099" name="Rectangle 3"/>
          <p:cNvSpPr>
            <a:spLocks noChangeArrowheads="1"/>
          </p:cNvSpPr>
          <p:nvPr/>
        </p:nvSpPr>
        <p:spPr bwMode="auto">
          <a:xfrm>
            <a:off x="762000" y="1066800"/>
            <a:ext cx="3886200" cy="1752600"/>
          </a:xfrm>
          <a:prstGeom prst="rect">
            <a:avLst/>
          </a:prstGeom>
          <a:noFill/>
          <a:ln w="9525">
            <a:noFill/>
            <a:miter lim="800000"/>
            <a:headEnd/>
            <a:tailEnd/>
          </a:ln>
          <a:effectLst/>
        </p:spPr>
        <p:txBody>
          <a:bodyPr/>
          <a:lstStyle/>
          <a:p>
            <a:pPr algn="ctr" eaLnBrk="0" hangingPunct="0">
              <a:lnSpc>
                <a:spcPct val="125000"/>
              </a:lnSpc>
              <a:defRPr/>
            </a:pPr>
            <a:r>
              <a:rPr lang="en-US" sz="2800">
                <a:effectLst>
                  <a:outerShdw blurRad="38100" dist="38100" dir="2700000" algn="tl">
                    <a:srgbClr val="000000"/>
                  </a:outerShdw>
                </a:effectLst>
                <a:cs typeface="+mn-cs"/>
              </a:rPr>
              <a:t>REQUIREMENT</a:t>
            </a:r>
            <a:r>
              <a:rPr lang="en-US" sz="2800" b="0" i="1">
                <a:effectLst>
                  <a:outerShdw blurRad="38100" dist="38100" dir="2700000" algn="tl">
                    <a:srgbClr val="000000"/>
                  </a:outerShdw>
                </a:effectLst>
                <a:cs typeface="Times New Roman" pitchFamily="18" charset="0"/>
              </a:rPr>
              <a:t> </a:t>
            </a:r>
          </a:p>
          <a:p>
            <a:pPr algn="ctr" eaLnBrk="0" hangingPunct="0">
              <a:lnSpc>
                <a:spcPct val="110000"/>
              </a:lnSpc>
              <a:defRPr/>
            </a:pPr>
            <a:endParaRPr lang="en-US" sz="800" b="0">
              <a:effectLst>
                <a:outerShdw blurRad="38100" dist="38100" dir="2700000" algn="tl">
                  <a:srgbClr val="000000"/>
                </a:outerShdw>
              </a:effectLst>
              <a:cs typeface="Times New Roman" pitchFamily="18" charset="0"/>
            </a:endParaRPr>
          </a:p>
          <a:p>
            <a:pPr algn="ctr" eaLnBrk="0" hangingPunct="0">
              <a:lnSpc>
                <a:spcPct val="125000"/>
              </a:lnSpc>
              <a:defRPr/>
            </a:pPr>
            <a:r>
              <a:rPr lang="en-US" sz="2400" b="0">
                <a:cs typeface="+mn-cs"/>
              </a:rPr>
              <a:t>AVAILABLE LAND</a:t>
            </a:r>
          </a:p>
          <a:p>
            <a:pPr algn="ctr" eaLnBrk="0" hangingPunct="0">
              <a:defRPr/>
            </a:pPr>
            <a:endParaRPr lang="en-US" sz="2400" b="0">
              <a:cs typeface="+mn-cs"/>
            </a:endParaRPr>
          </a:p>
          <a:p>
            <a:pPr algn="ctr" eaLnBrk="0" hangingPunct="0">
              <a:lnSpc>
                <a:spcPct val="70000"/>
              </a:lnSpc>
              <a:defRPr/>
            </a:pPr>
            <a:r>
              <a:rPr lang="en-US" sz="2400" b="0">
                <a:cs typeface="+mn-cs"/>
              </a:rPr>
              <a:t>healthy soil</a:t>
            </a:r>
          </a:p>
          <a:p>
            <a:pPr algn="ctr" eaLnBrk="0" hangingPunct="0">
              <a:lnSpc>
                <a:spcPct val="70000"/>
              </a:lnSpc>
              <a:defRPr/>
            </a:pPr>
            <a:r>
              <a:rPr lang="en-US" sz="2400" b="0">
                <a:cs typeface="+mn-cs"/>
              </a:rPr>
              <a:t>(Small farms)</a:t>
            </a:r>
            <a:endParaRPr lang="en-US" sz="2400">
              <a:effectLst>
                <a:outerShdw blurRad="38100" dist="38100" dir="2700000" algn="tl">
                  <a:srgbClr val="000000"/>
                </a:outerShdw>
              </a:effectLst>
              <a:cs typeface="+mn-cs"/>
            </a:endParaRPr>
          </a:p>
        </p:txBody>
      </p:sp>
      <p:sp>
        <p:nvSpPr>
          <p:cNvPr id="132100" name="Rectangle 4"/>
          <p:cNvSpPr>
            <a:spLocks noChangeArrowheads="1"/>
          </p:cNvSpPr>
          <p:nvPr/>
        </p:nvSpPr>
        <p:spPr bwMode="auto">
          <a:xfrm>
            <a:off x="4495800" y="1143000"/>
            <a:ext cx="4038600" cy="1752600"/>
          </a:xfrm>
          <a:prstGeom prst="rect">
            <a:avLst/>
          </a:prstGeom>
          <a:noFill/>
          <a:ln w="9525">
            <a:noFill/>
            <a:miter lim="800000"/>
            <a:headEnd/>
            <a:tailEnd/>
          </a:ln>
          <a:effectLst/>
        </p:spPr>
        <p:txBody>
          <a:bodyPr/>
          <a:lstStyle/>
          <a:p>
            <a:pPr algn="ctr" eaLnBrk="0" hangingPunct="0">
              <a:defRPr/>
            </a:pPr>
            <a:r>
              <a:rPr lang="en-US" sz="2800" b="0" i="1">
                <a:effectLst>
                  <a:outerShdw blurRad="38100" dist="38100" dir="2700000" algn="tl">
                    <a:srgbClr val="000000"/>
                  </a:outerShdw>
                </a:effectLst>
                <a:latin typeface="Arial"/>
                <a:cs typeface="+mn-cs"/>
              </a:rPr>
              <a:t> </a:t>
            </a:r>
            <a:r>
              <a:rPr lang="en-US" sz="2800" b="0" i="1">
                <a:effectLst>
                  <a:outerShdw blurRad="38100" dist="38100" dir="2700000" algn="tl">
                    <a:srgbClr val="000000"/>
                  </a:outerShdw>
                </a:effectLst>
                <a:cs typeface="+mn-cs"/>
              </a:rPr>
              <a:t> </a:t>
            </a:r>
            <a:r>
              <a:rPr lang="en-US" sz="2800">
                <a:effectLst>
                  <a:outerShdw blurRad="38100" dist="38100" dir="2700000" algn="tl">
                    <a:srgbClr val="000000"/>
                  </a:outerShdw>
                </a:effectLst>
                <a:cs typeface="+mn-cs"/>
              </a:rPr>
              <a:t>PROBLEM</a:t>
            </a:r>
            <a:r>
              <a:rPr lang="en-US" sz="2800" b="0" i="1">
                <a:effectLst>
                  <a:outerShdw blurRad="38100" dist="38100" dir="2700000" algn="tl">
                    <a:srgbClr val="000000"/>
                  </a:outerShdw>
                </a:effectLst>
                <a:cs typeface="+mn-cs"/>
              </a:rPr>
              <a:t> </a:t>
            </a:r>
          </a:p>
          <a:p>
            <a:pPr algn="ctr" eaLnBrk="0" hangingPunct="0">
              <a:lnSpc>
                <a:spcPct val="120000"/>
              </a:lnSpc>
              <a:defRPr/>
            </a:pPr>
            <a:endParaRPr lang="en-US" sz="1000" b="0">
              <a:effectLst>
                <a:outerShdw blurRad="38100" dist="38100" dir="2700000" algn="tl">
                  <a:srgbClr val="000000"/>
                </a:outerShdw>
              </a:effectLst>
              <a:cs typeface="Times New Roman" pitchFamily="18" charset="0"/>
            </a:endParaRPr>
          </a:p>
          <a:p>
            <a:pPr algn="ctr" eaLnBrk="0" hangingPunct="0">
              <a:lnSpc>
                <a:spcPct val="80000"/>
              </a:lnSpc>
              <a:defRPr/>
            </a:pPr>
            <a:r>
              <a:rPr lang="en-US" sz="1800" b="0">
                <a:effectLst>
                  <a:outerShdw blurRad="38100" dist="38100" dir="2700000" algn="tl">
                    <a:srgbClr val="000000"/>
                  </a:outerShdw>
                </a:effectLst>
                <a:cs typeface="Times New Roman" pitchFamily="18" charset="0"/>
              </a:rPr>
              <a:t> </a:t>
            </a:r>
            <a:r>
              <a:rPr lang="en-US" sz="2400" b="0">
                <a:effectLst>
                  <a:outerShdw blurRad="38100" dist="38100" dir="2700000" algn="tl">
                    <a:srgbClr val="000000"/>
                  </a:outerShdw>
                </a:effectLst>
                <a:cs typeface="Times New Roman" pitchFamily="18" charset="0"/>
              </a:rPr>
              <a:t>URBAN/ INDUSTRIAL SPRAWL</a:t>
            </a:r>
          </a:p>
          <a:p>
            <a:pPr algn="ctr" eaLnBrk="0" hangingPunct="0">
              <a:defRPr/>
            </a:pPr>
            <a:endParaRPr lang="en-US" sz="2400" b="0">
              <a:effectLst>
                <a:outerShdw blurRad="38100" dist="38100" dir="2700000" algn="tl">
                  <a:srgbClr val="000000"/>
                </a:outerShdw>
              </a:effectLst>
              <a:cs typeface="Times New Roman" pitchFamily="18" charset="0"/>
            </a:endParaRPr>
          </a:p>
          <a:p>
            <a:pPr algn="ctr" eaLnBrk="0" hangingPunct="0">
              <a:lnSpc>
                <a:spcPct val="70000"/>
              </a:lnSpc>
              <a:defRPr/>
            </a:pPr>
            <a:r>
              <a:rPr lang="en-US" sz="2400" b="0">
                <a:effectLst>
                  <a:outerShdw blurRad="38100" dist="38100" dir="2700000" algn="tl">
                    <a:srgbClr val="000000"/>
                  </a:outerShdw>
                </a:effectLst>
                <a:cs typeface="Times New Roman" pitchFamily="18" charset="0"/>
              </a:rPr>
              <a:t>agribusiness/farming</a:t>
            </a:r>
          </a:p>
        </p:txBody>
      </p:sp>
      <p:sp>
        <p:nvSpPr>
          <p:cNvPr id="132101" name="Text Box 5"/>
          <p:cNvSpPr txBox="1">
            <a:spLocks noChangeArrowheads="1"/>
          </p:cNvSpPr>
          <p:nvPr/>
        </p:nvSpPr>
        <p:spPr bwMode="auto">
          <a:xfrm>
            <a:off x="762000" y="3657600"/>
            <a:ext cx="7696200" cy="2592388"/>
          </a:xfrm>
          <a:prstGeom prst="rect">
            <a:avLst/>
          </a:prstGeom>
          <a:noFill/>
          <a:ln w="9525">
            <a:noFill/>
            <a:miter lim="800000"/>
            <a:headEnd/>
            <a:tailEnd/>
          </a:ln>
          <a:effectLst/>
        </p:spPr>
        <p:txBody>
          <a:bodyPr>
            <a:spAutoFit/>
          </a:bodyPr>
          <a:lstStyle/>
          <a:p>
            <a:pPr algn="ctr" eaLnBrk="0" hangingPunct="0">
              <a:spcBef>
                <a:spcPct val="50000"/>
              </a:spcBef>
              <a:defRPr/>
            </a:pPr>
            <a:r>
              <a:rPr lang="en-US" b="0">
                <a:effectLst>
                  <a:outerShdw blurRad="38100" dist="38100" dir="2700000" algn="tl">
                    <a:srgbClr val="000000"/>
                  </a:outerShdw>
                </a:effectLst>
                <a:cs typeface="+mn-cs"/>
              </a:rPr>
              <a:t>APARIGRAHA CONSIDERS</a:t>
            </a:r>
          </a:p>
          <a:p>
            <a:pPr algn="ctr" eaLnBrk="0" hangingPunct="0">
              <a:spcBef>
                <a:spcPct val="50000"/>
              </a:spcBef>
              <a:defRPr/>
            </a:pPr>
            <a:r>
              <a:rPr lang="en-US" sz="3200" b="0">
                <a:effectLst>
                  <a:outerShdw blurRad="38100" dist="38100" dir="2700000" algn="tl">
                    <a:srgbClr val="000000"/>
                  </a:outerShdw>
                </a:effectLst>
                <a:cs typeface="+mn-cs"/>
              </a:rPr>
              <a:t>RESTITUTION OF THE COMMONS </a:t>
            </a:r>
          </a:p>
          <a:p>
            <a:pPr algn="ctr" eaLnBrk="0" hangingPunct="0">
              <a:spcBef>
                <a:spcPct val="50000"/>
              </a:spcBef>
              <a:defRPr/>
            </a:pPr>
            <a:r>
              <a:rPr lang="en-US" sz="3200" b="0">
                <a:effectLst>
                  <a:outerShdw blurRad="38100" dist="38100" dir="2700000" algn="tl">
                    <a:srgbClr val="000000"/>
                  </a:outerShdw>
                </a:effectLst>
                <a:cs typeface="+mn-cs"/>
              </a:rPr>
              <a:t>TO  ALL THE PEOPLE  O F THE LAND</a:t>
            </a:r>
          </a:p>
        </p:txBody>
      </p:sp>
    </p:spTree>
  </p:cSld>
  <p:clrMapOvr>
    <a:masterClrMapping/>
  </p:clrMapOvr>
  <p:transition advClick="0" advTm="258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additive="base">
                                        <p:cTn id="7" dur="500" fill="hold"/>
                                        <p:tgtEl>
                                          <p:spTgt spid="132098"/>
                                        </p:tgtEl>
                                        <p:attrNameLst>
                                          <p:attrName>ppt_x</p:attrName>
                                        </p:attrNameLst>
                                      </p:cBhvr>
                                      <p:tavLst>
                                        <p:tav tm="0">
                                          <p:val>
                                            <p:strVal val="0-#ppt_w/2"/>
                                          </p:val>
                                        </p:tav>
                                        <p:tav tm="100000">
                                          <p:val>
                                            <p:strVal val="#ppt_x"/>
                                          </p:val>
                                        </p:tav>
                                      </p:tavLst>
                                    </p:anim>
                                    <p:anim calcmode="lin" valueType="num">
                                      <p:cBhvr additive="base">
                                        <p:cTn id="8" dur="500" fill="hold"/>
                                        <p:tgtEl>
                                          <p:spTgt spid="1320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2099"/>
                                        </p:tgtEl>
                                        <p:attrNameLst>
                                          <p:attrName>style.visibility</p:attrName>
                                        </p:attrNameLst>
                                      </p:cBhvr>
                                      <p:to>
                                        <p:strVal val="visible"/>
                                      </p:to>
                                    </p:set>
                                    <p:anim calcmode="lin" valueType="num">
                                      <p:cBhvr>
                                        <p:cTn id="13" dur="500" fill="hold"/>
                                        <p:tgtEl>
                                          <p:spTgt spid="132099"/>
                                        </p:tgtEl>
                                        <p:attrNameLst>
                                          <p:attrName>ppt_w</p:attrName>
                                        </p:attrNameLst>
                                      </p:cBhvr>
                                      <p:tavLst>
                                        <p:tav tm="0">
                                          <p:val>
                                            <p:fltVal val="0"/>
                                          </p:val>
                                        </p:tav>
                                        <p:tav tm="100000">
                                          <p:val>
                                            <p:strVal val="#ppt_w"/>
                                          </p:val>
                                        </p:tav>
                                      </p:tavLst>
                                    </p:anim>
                                    <p:anim calcmode="lin" valueType="num">
                                      <p:cBhvr>
                                        <p:cTn id="14" dur="500" fill="hold"/>
                                        <p:tgtEl>
                                          <p:spTgt spid="13209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2100"/>
                                        </p:tgtEl>
                                        <p:attrNameLst>
                                          <p:attrName>style.visibility</p:attrName>
                                        </p:attrNameLst>
                                      </p:cBhvr>
                                      <p:to>
                                        <p:strVal val="visible"/>
                                      </p:to>
                                    </p:set>
                                    <p:anim calcmode="lin" valueType="num">
                                      <p:cBhvr>
                                        <p:cTn id="19" dur="500" fill="hold"/>
                                        <p:tgtEl>
                                          <p:spTgt spid="132100"/>
                                        </p:tgtEl>
                                        <p:attrNameLst>
                                          <p:attrName>ppt_w</p:attrName>
                                        </p:attrNameLst>
                                      </p:cBhvr>
                                      <p:tavLst>
                                        <p:tav tm="0">
                                          <p:val>
                                            <p:fltVal val="0"/>
                                          </p:val>
                                        </p:tav>
                                        <p:tav tm="100000">
                                          <p:val>
                                            <p:strVal val="#ppt_w"/>
                                          </p:val>
                                        </p:tav>
                                      </p:tavLst>
                                    </p:anim>
                                    <p:anim calcmode="lin" valueType="num">
                                      <p:cBhvr>
                                        <p:cTn id="20" dur="500" fill="hold"/>
                                        <p:tgtEl>
                                          <p:spTgt spid="13210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32101"/>
                                        </p:tgtEl>
                                        <p:attrNameLst>
                                          <p:attrName>style.visibility</p:attrName>
                                        </p:attrNameLst>
                                      </p:cBhvr>
                                      <p:to>
                                        <p:strVal val="visible"/>
                                      </p:to>
                                    </p:set>
                                    <p:anim calcmode="lin" valueType="num">
                                      <p:cBhvr>
                                        <p:cTn id="25" dur="500" fill="hold"/>
                                        <p:tgtEl>
                                          <p:spTgt spid="132101"/>
                                        </p:tgtEl>
                                        <p:attrNameLst>
                                          <p:attrName>ppt_w</p:attrName>
                                        </p:attrNameLst>
                                      </p:cBhvr>
                                      <p:tavLst>
                                        <p:tav tm="0">
                                          <p:val>
                                            <p:strVal val="2/3*#ppt_w"/>
                                          </p:val>
                                        </p:tav>
                                        <p:tav tm="100000">
                                          <p:val>
                                            <p:strVal val="#ppt_w"/>
                                          </p:val>
                                        </p:tav>
                                      </p:tavLst>
                                    </p:anim>
                                    <p:anim calcmode="lin" valueType="num">
                                      <p:cBhvr>
                                        <p:cTn id="26" dur="500" fill="hold"/>
                                        <p:tgtEl>
                                          <p:spTgt spid="13210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utoUpdateAnimBg="0"/>
      <p:bldP spid="132099" grpId="0" autoUpdateAnimBg="0"/>
      <p:bldP spid="132100" grpId="0" autoUpdateAnimBg="0"/>
      <p:bldP spid="132101"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304800" y="1066800"/>
            <a:ext cx="8839200" cy="7620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b="0">
                <a:effectLst>
                  <a:outerShdw blurRad="38100" dist="38100" dir="2700000" algn="tl">
                    <a:srgbClr val="000000"/>
                  </a:outerShdw>
                </a:effectLst>
                <a:cs typeface="+mn-cs"/>
              </a:rPr>
              <a:t>1</a:t>
            </a:r>
            <a:r>
              <a:rPr lang="en-US" sz="2400" b="0" baseline="30000">
                <a:effectLst>
                  <a:outerShdw blurRad="38100" dist="38100" dir="2700000" algn="tl">
                    <a:srgbClr val="000000"/>
                  </a:outerShdw>
                </a:effectLst>
                <a:cs typeface="+mn-cs"/>
              </a:rPr>
              <a:t>st</a:t>
            </a:r>
            <a:r>
              <a:rPr lang="en-US" sz="2400" b="0">
                <a:effectLst>
                  <a:outerShdw blurRad="38100" dist="38100" dir="2700000" algn="tl">
                    <a:srgbClr val="000000"/>
                  </a:outerShdw>
                </a:effectLst>
                <a:cs typeface="+mn-cs"/>
              </a:rPr>
              <a:t>. ensure federally, state, local, and counity owned lands are preserved, not for sale.</a:t>
            </a:r>
            <a:r>
              <a:rPr lang="en-US" sz="1800" b="0">
                <a:effectLst>
                  <a:outerShdw blurRad="38100" dist="38100" dir="2700000" algn="tl">
                    <a:srgbClr val="000000"/>
                  </a:outerShdw>
                </a:effectLst>
                <a:cs typeface="+mn-cs"/>
              </a:rPr>
              <a:t> </a:t>
            </a:r>
            <a:endParaRPr lang="en-US" sz="2000" b="0">
              <a:solidFill>
                <a:srgbClr val="C26100"/>
              </a:solidFill>
              <a:latin typeface="Comic Sans MS" pitchFamily="66" charset="0"/>
              <a:cs typeface="+mn-cs"/>
            </a:endParaRPr>
          </a:p>
          <a:p>
            <a:pPr marL="342900" indent="-342900">
              <a:lnSpc>
                <a:spcPct val="90000"/>
              </a:lnSpc>
              <a:spcBef>
                <a:spcPct val="20000"/>
              </a:spcBef>
              <a:defRPr/>
            </a:pPr>
            <a:endParaRPr lang="en-US" sz="2000" b="0">
              <a:solidFill>
                <a:srgbClr val="C26100"/>
              </a:solidFill>
              <a:latin typeface="Comic Sans MS" pitchFamily="66" charset="0"/>
              <a:cs typeface="+mn-cs"/>
            </a:endParaRPr>
          </a:p>
          <a:p>
            <a:pPr marL="342900" indent="-342900">
              <a:lnSpc>
                <a:spcPct val="90000"/>
              </a:lnSpc>
              <a:spcBef>
                <a:spcPct val="20000"/>
              </a:spcBef>
              <a:defRPr/>
            </a:pPr>
            <a:r>
              <a:rPr lang="en-US" sz="2400" b="0">
                <a:solidFill>
                  <a:srgbClr val="C26100"/>
                </a:solidFill>
                <a:latin typeface="Comic Sans MS" pitchFamily="66" charset="0"/>
                <a:cs typeface="+mn-cs"/>
              </a:rPr>
              <a:t> </a:t>
            </a:r>
          </a:p>
          <a:p>
            <a:pPr marL="342900" indent="-342900">
              <a:lnSpc>
                <a:spcPct val="50000"/>
              </a:lnSpc>
              <a:spcBef>
                <a:spcPct val="20000"/>
              </a:spcBef>
              <a:buFontTx/>
              <a:buChar char="•"/>
              <a:defRPr/>
            </a:pPr>
            <a:endParaRPr lang="en-US" sz="1400" b="0">
              <a:solidFill>
                <a:srgbClr val="C26100"/>
              </a:solidFill>
              <a:latin typeface="Comic Sans MS" pitchFamily="66" charset="0"/>
              <a:cs typeface="+mn-cs"/>
            </a:endParaRPr>
          </a:p>
        </p:txBody>
      </p:sp>
      <p:sp>
        <p:nvSpPr>
          <p:cNvPr id="135171" name="Rectangle 3"/>
          <p:cNvSpPr>
            <a:spLocks noChangeArrowheads="1"/>
          </p:cNvSpPr>
          <p:nvPr/>
        </p:nvSpPr>
        <p:spPr bwMode="auto">
          <a:xfrm>
            <a:off x="0" y="0"/>
            <a:ext cx="9144000" cy="762000"/>
          </a:xfrm>
          <a:prstGeom prst="rect">
            <a:avLst/>
          </a:prstGeom>
          <a:noFill/>
          <a:ln w="9525">
            <a:noFill/>
            <a:miter lim="800000"/>
            <a:headEnd/>
            <a:tailEnd/>
          </a:ln>
          <a:effectLst/>
        </p:spPr>
        <p:txBody>
          <a:bodyPr anchor="ctr"/>
          <a:lstStyle/>
          <a:p>
            <a:pPr>
              <a:defRPr/>
            </a:pPr>
            <a:r>
              <a:rPr lang="en-US" b="0">
                <a:effectLst>
                  <a:outerShdw blurRad="38100" dist="38100" dir="2700000" algn="tl">
                    <a:srgbClr val="000000"/>
                  </a:outerShdw>
                </a:effectLst>
                <a:cs typeface="+mn-cs"/>
              </a:rPr>
              <a:t>   RESTITUTION OF THE COMMONS</a:t>
            </a:r>
          </a:p>
        </p:txBody>
      </p:sp>
      <p:sp>
        <p:nvSpPr>
          <p:cNvPr id="135172" name="Text Box 4"/>
          <p:cNvSpPr txBox="1">
            <a:spLocks noChangeArrowheads="1"/>
          </p:cNvSpPr>
          <p:nvPr/>
        </p:nvSpPr>
        <p:spPr bwMode="auto">
          <a:xfrm>
            <a:off x="0" y="5881688"/>
            <a:ext cx="9144000" cy="641350"/>
          </a:xfrm>
          <a:prstGeom prst="rect">
            <a:avLst/>
          </a:prstGeom>
          <a:noFill/>
          <a:ln w="9525">
            <a:noFill/>
            <a:miter lim="800000"/>
            <a:headEnd/>
            <a:tailEnd/>
          </a:ln>
          <a:effectLst/>
        </p:spPr>
        <p:txBody>
          <a:bodyPr>
            <a:spAutoFit/>
          </a:bodyPr>
          <a:lstStyle/>
          <a:p>
            <a:pPr>
              <a:lnSpc>
                <a:spcPct val="90000"/>
              </a:lnSpc>
              <a:spcBef>
                <a:spcPct val="20000"/>
              </a:spcBef>
              <a:defRPr/>
            </a:pPr>
            <a:r>
              <a:rPr lang="en-US" sz="2000" b="0">
                <a:effectLst>
                  <a:outerShdw blurRad="38100" dist="38100" dir="2700000" algn="tl">
                    <a:srgbClr val="000000"/>
                  </a:outerShdw>
                </a:effectLst>
                <a:cs typeface="+mn-cs"/>
              </a:rPr>
              <a:t>“Death is considered the natural end of one’s property rig                          Dr. Monzer Kahf, Analysis of Islamic Economy</a:t>
            </a:r>
            <a:endParaRPr lang="en-US" sz="2000" b="0">
              <a:cs typeface="+mn-cs"/>
            </a:endParaRPr>
          </a:p>
        </p:txBody>
      </p:sp>
      <p:sp>
        <p:nvSpPr>
          <p:cNvPr id="135173" name="Text Box 5"/>
          <p:cNvSpPr txBox="1">
            <a:spLocks noChangeArrowheads="1"/>
          </p:cNvSpPr>
          <p:nvPr/>
        </p:nvSpPr>
        <p:spPr bwMode="auto">
          <a:xfrm>
            <a:off x="0" y="4191000"/>
            <a:ext cx="8686800" cy="2165350"/>
          </a:xfrm>
          <a:prstGeom prst="rect">
            <a:avLst/>
          </a:prstGeom>
          <a:noFill/>
          <a:ln w="9525">
            <a:noFill/>
            <a:miter lim="800000"/>
            <a:headEnd/>
            <a:tailEnd/>
          </a:ln>
          <a:effectLst/>
        </p:spPr>
        <p:txBody>
          <a:bodyPr>
            <a:spAutoFit/>
          </a:bodyPr>
          <a:lstStyle/>
          <a:p>
            <a:pPr algn="ctr">
              <a:defRPr/>
            </a:pPr>
            <a:r>
              <a:rPr lang="en-US" sz="2800" b="0">
                <a:effectLst>
                  <a:outerShdw blurRad="38100" dist="38100" dir="2700000" algn="tl">
                    <a:srgbClr val="000000"/>
                  </a:outerShdw>
                </a:effectLst>
                <a:cs typeface="+mn-cs"/>
              </a:rPr>
              <a:t>NO LAND WILL BE BOUGHT OR SOLD--ONLY LEASED AT PROPERLY ESTABLISHED RATES, REVENUES REPLACE TAXES</a:t>
            </a:r>
          </a:p>
          <a:p>
            <a:pPr algn="ctr">
              <a:defRPr/>
            </a:pPr>
            <a:r>
              <a:rPr lang="en-US" sz="2400">
                <a:solidFill>
                  <a:srgbClr val="C26100"/>
                </a:solidFill>
                <a:effectLst>
                  <a:outerShdw blurRad="38100" dist="38100" dir="2700000" algn="tl">
                    <a:srgbClr val="000000"/>
                  </a:outerShdw>
                </a:effectLst>
                <a:latin typeface="Comic Sans MS" pitchFamily="66" charset="0"/>
                <a:cs typeface="+mn-cs"/>
              </a:rPr>
              <a:t>.</a:t>
            </a:r>
          </a:p>
        </p:txBody>
      </p:sp>
      <p:sp>
        <p:nvSpPr>
          <p:cNvPr id="135174" name="Text Box 6"/>
          <p:cNvSpPr txBox="1">
            <a:spLocks noChangeArrowheads="1"/>
          </p:cNvSpPr>
          <p:nvPr/>
        </p:nvSpPr>
        <p:spPr bwMode="auto">
          <a:xfrm>
            <a:off x="0" y="2895600"/>
            <a:ext cx="9144000" cy="1187450"/>
          </a:xfrm>
          <a:prstGeom prst="rect">
            <a:avLst/>
          </a:prstGeom>
          <a:noFill/>
          <a:ln w="9525">
            <a:noFill/>
            <a:miter lim="800000"/>
            <a:headEnd/>
            <a:tailEnd/>
          </a:ln>
          <a:effectLst/>
        </p:spPr>
        <p:txBody>
          <a:bodyPr>
            <a:spAutoFit/>
          </a:bodyPr>
          <a:lstStyle/>
          <a:p>
            <a:pPr>
              <a:defRPr/>
            </a:pPr>
            <a:r>
              <a:rPr lang="en-US" sz="2000" b="0">
                <a:solidFill>
                  <a:schemeClr val="accent2"/>
                </a:solidFill>
                <a:latin typeface="Comic Sans MS" pitchFamily="66" charset="0"/>
                <a:cs typeface="+mn-cs"/>
              </a:rPr>
              <a:t>  </a:t>
            </a:r>
            <a:r>
              <a:rPr lang="en-US" sz="2400" b="0">
                <a:effectLst>
                  <a:outerShdw blurRad="38100" dist="38100" dir="2700000" algn="tl">
                    <a:srgbClr val="000000"/>
                  </a:outerShdw>
                </a:effectLst>
                <a:cs typeface="+mn-cs"/>
              </a:rPr>
              <a:t>3</a:t>
            </a:r>
            <a:r>
              <a:rPr lang="en-US" sz="2400" b="0" baseline="30000">
                <a:effectLst>
                  <a:outerShdw blurRad="38100" dist="38100" dir="2700000" algn="tl">
                    <a:srgbClr val="000000"/>
                  </a:outerShdw>
                </a:effectLst>
                <a:cs typeface="+mn-cs"/>
              </a:rPr>
              <a:t>RD</a:t>
            </a:r>
            <a:r>
              <a:rPr lang="en-US" sz="2400" b="0">
                <a:effectLst>
                  <a:outerShdw blurRad="38100" dist="38100" dir="2700000" algn="tl">
                    <a:srgbClr val="000000"/>
                  </a:outerShdw>
                </a:effectLst>
                <a:cs typeface="+mn-cs"/>
              </a:rPr>
              <a:t>. privately owned land in use would be bought  at market price as it becomes available, no moRE  land inheritance</a:t>
            </a:r>
            <a:r>
              <a:rPr lang="en-US" sz="2000" b="0">
                <a:effectLst>
                  <a:outerShdw blurRad="38100" dist="38100" dir="2700000" algn="tl">
                    <a:srgbClr val="000000"/>
                  </a:outerShdw>
                </a:effectLst>
                <a:cs typeface="+mn-cs"/>
              </a:rPr>
              <a:t>.</a:t>
            </a:r>
          </a:p>
        </p:txBody>
      </p:sp>
      <p:sp>
        <p:nvSpPr>
          <p:cNvPr id="135175" name="Text Box 7"/>
          <p:cNvSpPr txBox="1">
            <a:spLocks noChangeArrowheads="1"/>
          </p:cNvSpPr>
          <p:nvPr/>
        </p:nvSpPr>
        <p:spPr bwMode="auto">
          <a:xfrm>
            <a:off x="228600" y="1905000"/>
            <a:ext cx="8459788" cy="822325"/>
          </a:xfrm>
          <a:prstGeom prst="rect">
            <a:avLst/>
          </a:prstGeom>
          <a:noFill/>
          <a:ln w="9525">
            <a:noFill/>
            <a:miter lim="800000"/>
            <a:headEnd/>
            <a:tailEnd/>
          </a:ln>
          <a:effectLst/>
        </p:spPr>
        <p:txBody>
          <a:bodyPr>
            <a:spAutoFit/>
          </a:bodyPr>
          <a:lstStyle/>
          <a:p>
            <a:pPr>
              <a:defRPr/>
            </a:pPr>
            <a:r>
              <a:rPr lang="en-US" sz="2400" b="0">
                <a:effectLst>
                  <a:outerShdw blurRad="38100" dist="38100" dir="2700000" algn="tl">
                    <a:srgbClr val="000000"/>
                  </a:outerShdw>
                </a:effectLst>
                <a:cs typeface="+mn-cs"/>
              </a:rPr>
              <a:t>2</a:t>
            </a:r>
            <a:r>
              <a:rPr lang="en-US" sz="2400" b="0" baseline="30000">
                <a:effectLst>
                  <a:outerShdw blurRad="38100" dist="38100" dir="2700000" algn="tl">
                    <a:srgbClr val="000000"/>
                  </a:outerShdw>
                </a:effectLst>
                <a:cs typeface="+mn-cs"/>
              </a:rPr>
              <a:t>nd</a:t>
            </a:r>
            <a:r>
              <a:rPr lang="en-US" sz="2400" b="0">
                <a:effectLst>
                  <a:outerShdw blurRad="38100" dist="38100" dir="2700000" algn="tl">
                    <a:srgbClr val="000000"/>
                  </a:outerShdw>
                </a:effectLst>
                <a:cs typeface="+mn-cs"/>
              </a:rPr>
              <a:t>.: privately owned lands not being used will be purchased from owners at market value.</a:t>
            </a:r>
          </a:p>
        </p:txBody>
      </p:sp>
    </p:spTree>
  </p:cSld>
  <p:clrMapOvr>
    <a:masterClrMapping/>
  </p:clrMapOvr>
  <p:transition advClick="0" advTm="701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1"/>
                                        </p:tgtEl>
                                        <p:attrNameLst>
                                          <p:attrName>style.visibility</p:attrName>
                                        </p:attrNameLst>
                                      </p:cBhvr>
                                      <p:to>
                                        <p:strVal val="visible"/>
                                      </p:to>
                                    </p:set>
                                    <p:anim calcmode="lin" valueType="num">
                                      <p:cBhvr additive="base">
                                        <p:cTn id="7" dur="500" fill="hold"/>
                                        <p:tgtEl>
                                          <p:spTgt spid="135171"/>
                                        </p:tgtEl>
                                        <p:attrNameLst>
                                          <p:attrName>ppt_x</p:attrName>
                                        </p:attrNameLst>
                                      </p:cBhvr>
                                      <p:tavLst>
                                        <p:tav tm="0">
                                          <p:val>
                                            <p:strVal val="0-#ppt_w/2"/>
                                          </p:val>
                                        </p:tav>
                                        <p:tav tm="100000">
                                          <p:val>
                                            <p:strVal val="#ppt_x"/>
                                          </p:val>
                                        </p:tav>
                                      </p:tavLst>
                                    </p:anim>
                                    <p:anim calcmode="lin" valueType="num">
                                      <p:cBhvr additive="base">
                                        <p:cTn id="8" dur="500" fill="hold"/>
                                        <p:tgtEl>
                                          <p:spTgt spid="1351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5170"/>
                                        </p:tgtEl>
                                        <p:attrNameLst>
                                          <p:attrName>style.visibility</p:attrName>
                                        </p:attrNameLst>
                                      </p:cBhvr>
                                      <p:to>
                                        <p:strVal val="visible"/>
                                      </p:to>
                                    </p:set>
                                    <p:anim calcmode="lin" valueType="num">
                                      <p:cBhvr additive="base">
                                        <p:cTn id="13" dur="500" fill="hold"/>
                                        <p:tgtEl>
                                          <p:spTgt spid="135170"/>
                                        </p:tgtEl>
                                        <p:attrNameLst>
                                          <p:attrName>ppt_x</p:attrName>
                                        </p:attrNameLst>
                                      </p:cBhvr>
                                      <p:tavLst>
                                        <p:tav tm="0">
                                          <p:val>
                                            <p:strVal val="0-#ppt_w/2"/>
                                          </p:val>
                                        </p:tav>
                                        <p:tav tm="100000">
                                          <p:val>
                                            <p:strVal val="#ppt_x"/>
                                          </p:val>
                                        </p:tav>
                                      </p:tavLst>
                                    </p:anim>
                                    <p:anim calcmode="lin" valueType="num">
                                      <p:cBhvr additive="base">
                                        <p:cTn id="14" dur="500" fill="hold"/>
                                        <p:tgtEl>
                                          <p:spTgt spid="1351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5175"/>
                                        </p:tgtEl>
                                        <p:attrNameLst>
                                          <p:attrName>style.visibility</p:attrName>
                                        </p:attrNameLst>
                                      </p:cBhvr>
                                      <p:to>
                                        <p:strVal val="visible"/>
                                      </p:to>
                                    </p:set>
                                    <p:anim calcmode="lin" valueType="num">
                                      <p:cBhvr additive="base">
                                        <p:cTn id="19" dur="500" fill="hold"/>
                                        <p:tgtEl>
                                          <p:spTgt spid="135175"/>
                                        </p:tgtEl>
                                        <p:attrNameLst>
                                          <p:attrName>ppt_x</p:attrName>
                                        </p:attrNameLst>
                                      </p:cBhvr>
                                      <p:tavLst>
                                        <p:tav tm="0">
                                          <p:val>
                                            <p:strVal val="0-#ppt_w/2"/>
                                          </p:val>
                                        </p:tav>
                                        <p:tav tm="100000">
                                          <p:val>
                                            <p:strVal val="#ppt_x"/>
                                          </p:val>
                                        </p:tav>
                                      </p:tavLst>
                                    </p:anim>
                                    <p:anim calcmode="lin" valueType="num">
                                      <p:cBhvr additive="base">
                                        <p:cTn id="20" dur="500" fill="hold"/>
                                        <p:tgtEl>
                                          <p:spTgt spid="13517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5174"/>
                                        </p:tgtEl>
                                        <p:attrNameLst>
                                          <p:attrName>style.visibility</p:attrName>
                                        </p:attrNameLst>
                                      </p:cBhvr>
                                      <p:to>
                                        <p:strVal val="visible"/>
                                      </p:to>
                                    </p:set>
                                    <p:anim calcmode="lin" valueType="num">
                                      <p:cBhvr additive="base">
                                        <p:cTn id="25" dur="500" fill="hold"/>
                                        <p:tgtEl>
                                          <p:spTgt spid="135174"/>
                                        </p:tgtEl>
                                        <p:attrNameLst>
                                          <p:attrName>ppt_x</p:attrName>
                                        </p:attrNameLst>
                                      </p:cBhvr>
                                      <p:tavLst>
                                        <p:tav tm="0">
                                          <p:val>
                                            <p:strVal val="0-#ppt_w/2"/>
                                          </p:val>
                                        </p:tav>
                                        <p:tav tm="100000">
                                          <p:val>
                                            <p:strVal val="#ppt_x"/>
                                          </p:val>
                                        </p:tav>
                                      </p:tavLst>
                                    </p:anim>
                                    <p:anim calcmode="lin" valueType="num">
                                      <p:cBhvr additive="base">
                                        <p:cTn id="26" dur="500" fill="hold"/>
                                        <p:tgtEl>
                                          <p:spTgt spid="13517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5172"/>
                                        </p:tgtEl>
                                        <p:attrNameLst>
                                          <p:attrName>style.visibility</p:attrName>
                                        </p:attrNameLst>
                                      </p:cBhvr>
                                      <p:to>
                                        <p:strVal val="visible"/>
                                      </p:to>
                                    </p:set>
                                    <p:anim calcmode="lin" valueType="num">
                                      <p:cBhvr additive="base">
                                        <p:cTn id="31" dur="500" fill="hold"/>
                                        <p:tgtEl>
                                          <p:spTgt spid="135172"/>
                                        </p:tgtEl>
                                        <p:attrNameLst>
                                          <p:attrName>ppt_x</p:attrName>
                                        </p:attrNameLst>
                                      </p:cBhvr>
                                      <p:tavLst>
                                        <p:tav tm="0">
                                          <p:val>
                                            <p:strVal val="0-#ppt_w/2"/>
                                          </p:val>
                                        </p:tav>
                                        <p:tav tm="100000">
                                          <p:val>
                                            <p:strVal val="#ppt_x"/>
                                          </p:val>
                                        </p:tav>
                                      </p:tavLst>
                                    </p:anim>
                                    <p:anim calcmode="lin" valueType="num">
                                      <p:cBhvr additive="base">
                                        <p:cTn id="32" dur="500" fill="hold"/>
                                        <p:tgtEl>
                                          <p:spTgt spid="13517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6" fill="hold" grpId="0" nodeType="clickEffect">
                                  <p:stCondLst>
                                    <p:cond delay="0"/>
                                  </p:stCondLst>
                                  <p:childTnLst>
                                    <p:set>
                                      <p:cBhvr>
                                        <p:cTn id="36" dur="1" fill="hold">
                                          <p:stCondLst>
                                            <p:cond delay="0"/>
                                          </p:stCondLst>
                                        </p:cTn>
                                        <p:tgtEl>
                                          <p:spTgt spid="135173"/>
                                        </p:tgtEl>
                                        <p:attrNameLst>
                                          <p:attrName>style.visibility</p:attrName>
                                        </p:attrNameLst>
                                      </p:cBhvr>
                                      <p:to>
                                        <p:strVal val="visible"/>
                                      </p:to>
                                    </p:set>
                                    <p:anim calcmode="lin" valueType="num">
                                      <p:cBhvr>
                                        <p:cTn id="37" dur="500" fill="hold"/>
                                        <p:tgtEl>
                                          <p:spTgt spid="135173"/>
                                        </p:tgtEl>
                                        <p:attrNameLst>
                                          <p:attrName>ppt_w</p:attrName>
                                        </p:attrNameLst>
                                      </p:cBhvr>
                                      <p:tavLst>
                                        <p:tav tm="0">
                                          <p:val>
                                            <p:strVal val="(6*min(max(#ppt_w*#ppt_h,.3),1)-7.4)/-.7*#ppt_w"/>
                                          </p:val>
                                        </p:tav>
                                        <p:tav tm="100000">
                                          <p:val>
                                            <p:strVal val="#ppt_w"/>
                                          </p:val>
                                        </p:tav>
                                      </p:tavLst>
                                    </p:anim>
                                    <p:anim calcmode="lin" valueType="num">
                                      <p:cBhvr>
                                        <p:cTn id="38" dur="500" fill="hold"/>
                                        <p:tgtEl>
                                          <p:spTgt spid="135173"/>
                                        </p:tgtEl>
                                        <p:attrNameLst>
                                          <p:attrName>ppt_h</p:attrName>
                                        </p:attrNameLst>
                                      </p:cBhvr>
                                      <p:tavLst>
                                        <p:tav tm="0">
                                          <p:val>
                                            <p:strVal val="(6*min(max(#ppt_w*#ppt_h,.3),1)-7.4)/-.7*#ppt_h"/>
                                          </p:val>
                                        </p:tav>
                                        <p:tav tm="100000">
                                          <p:val>
                                            <p:strVal val="#ppt_h"/>
                                          </p:val>
                                        </p:tav>
                                      </p:tavLst>
                                    </p:anim>
                                    <p:anim calcmode="lin" valueType="num">
                                      <p:cBhvr>
                                        <p:cTn id="39" dur="500" fill="hold"/>
                                        <p:tgtEl>
                                          <p:spTgt spid="135173"/>
                                        </p:tgtEl>
                                        <p:attrNameLst>
                                          <p:attrName>ppt_x</p:attrName>
                                        </p:attrNameLst>
                                      </p:cBhvr>
                                      <p:tavLst>
                                        <p:tav tm="0">
                                          <p:val>
                                            <p:fltVal val="0.5"/>
                                          </p:val>
                                        </p:tav>
                                        <p:tav tm="100000">
                                          <p:val>
                                            <p:strVal val="#ppt_x"/>
                                          </p:val>
                                        </p:tav>
                                      </p:tavLst>
                                    </p:anim>
                                    <p:anim calcmode="lin" valueType="num">
                                      <p:cBhvr>
                                        <p:cTn id="40" dur="500" fill="hold"/>
                                        <p:tgtEl>
                                          <p:spTgt spid="13517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P spid="135171" grpId="0" autoUpdateAnimBg="0"/>
      <p:bldP spid="135172" grpId="0" autoUpdateAnimBg="0"/>
      <p:bldP spid="135173" grpId="0" autoUpdateAnimBg="0"/>
      <p:bldP spid="135174" grpId="0" autoUpdateAnimBg="0"/>
      <p:bldP spid="135175"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533400" y="1219200"/>
            <a:ext cx="8534400" cy="4191000"/>
          </a:xfrm>
          <a:prstGeom prst="rect">
            <a:avLst/>
          </a:prstGeom>
          <a:noFill/>
          <a:ln w="9525">
            <a:noFill/>
            <a:miter lim="800000"/>
            <a:headEnd/>
            <a:tailEnd/>
          </a:ln>
          <a:effectLst/>
        </p:spPr>
        <p:txBody>
          <a:bodyPr/>
          <a:lstStyle/>
          <a:p>
            <a:pPr marL="342900" indent="-342900" algn="ctr">
              <a:spcBef>
                <a:spcPct val="20000"/>
              </a:spcBef>
              <a:buFontTx/>
              <a:buChar char="•"/>
              <a:defRPr/>
            </a:pPr>
            <a:r>
              <a:rPr lang="en-US" sz="2800" b="0" dirty="0">
                <a:effectLst>
                  <a:outerShdw blurRad="38100" dist="38100" dir="2700000" algn="tl">
                    <a:srgbClr val="000000"/>
                  </a:outerShdw>
                </a:effectLst>
                <a:cs typeface="+mn-cs"/>
              </a:rPr>
              <a:t>Revenues from land lease that will replace taxes would be distributed amongst local governments: state, county, and city , proportionate to their responsibility to provide services for the area in question</a:t>
            </a:r>
            <a:r>
              <a:rPr lang="en-US" sz="2800" b="0" dirty="0">
                <a:solidFill>
                  <a:schemeClr val="accent2"/>
                </a:solidFill>
                <a:latin typeface="Comic Sans MS" pitchFamily="66" charset="0"/>
                <a:cs typeface="+mn-cs"/>
              </a:rPr>
              <a:t>.</a:t>
            </a:r>
          </a:p>
          <a:p>
            <a:pPr marL="342900" indent="-342900">
              <a:lnSpc>
                <a:spcPct val="40000"/>
              </a:lnSpc>
              <a:spcBef>
                <a:spcPct val="20000"/>
              </a:spcBef>
              <a:defRPr/>
            </a:pPr>
            <a:endParaRPr lang="en-US" sz="2800" b="0" dirty="0">
              <a:solidFill>
                <a:schemeClr val="accent2"/>
              </a:solidFill>
              <a:latin typeface="Comic Sans MS" pitchFamily="66" charset="0"/>
              <a:cs typeface="+mn-cs"/>
            </a:endParaRPr>
          </a:p>
          <a:p>
            <a:pPr marL="342900" indent="-342900">
              <a:spcBef>
                <a:spcPct val="20000"/>
              </a:spcBef>
              <a:buFontTx/>
              <a:buChar char="•"/>
              <a:defRPr/>
            </a:pPr>
            <a:r>
              <a:rPr lang="en-US" sz="2400" b="0" dirty="0">
                <a:effectLst>
                  <a:outerShdw blurRad="38100" dist="38100" dir="2700000" algn="tl">
                    <a:srgbClr val="000000">
                      <a:alpha val="43137"/>
                    </a:srgbClr>
                  </a:outerShdw>
                </a:effectLst>
                <a:cs typeface="+mn-cs"/>
              </a:rPr>
              <a:t>zoning codes would vary place to place, +</a:t>
            </a:r>
          </a:p>
          <a:p>
            <a:pPr marL="742950" lvl="1" indent="-285750">
              <a:spcBef>
                <a:spcPct val="10000"/>
              </a:spcBef>
              <a:buFontTx/>
              <a:buChar char="–"/>
              <a:defRPr/>
            </a:pPr>
            <a:r>
              <a:rPr lang="en-US" sz="2400" dirty="0">
                <a:effectLst>
                  <a:outerShdw blurRad="38100" dist="38100" dir="2700000" algn="tl">
                    <a:srgbClr val="000000">
                      <a:alpha val="43137"/>
                    </a:srgbClr>
                  </a:outerShdw>
                </a:effectLst>
                <a:cs typeface="+mn-cs"/>
              </a:rPr>
              <a:t>Agriculture first </a:t>
            </a:r>
            <a:r>
              <a:rPr lang="en-US" sz="2400" dirty="0" err="1">
                <a:effectLst>
                  <a:outerShdw blurRad="38100" dist="38100" dir="2700000" algn="tl">
                    <a:srgbClr val="000000">
                      <a:alpha val="43137"/>
                    </a:srgbClr>
                  </a:outerShdw>
                </a:effectLst>
                <a:cs typeface="+mn-cs"/>
              </a:rPr>
              <a:t>priority,public</a:t>
            </a:r>
            <a:r>
              <a:rPr lang="en-US" sz="2400" dirty="0">
                <a:effectLst>
                  <a:outerShdw blurRad="38100" dist="38100" dir="2700000" algn="tl">
                    <a:srgbClr val="000000">
                      <a:alpha val="43137"/>
                    </a:srgbClr>
                  </a:outerShdw>
                </a:effectLst>
                <a:cs typeface="+mn-cs"/>
              </a:rPr>
              <a:t> spaces </a:t>
            </a:r>
          </a:p>
          <a:p>
            <a:pPr marL="742950" lvl="1" indent="-285750">
              <a:spcBef>
                <a:spcPct val="20000"/>
              </a:spcBef>
              <a:defRPr/>
            </a:pPr>
            <a:r>
              <a:rPr lang="en-US" sz="2400" dirty="0">
                <a:effectLst>
                  <a:outerShdw blurRad="38100" dist="38100" dir="2700000" algn="tl">
                    <a:srgbClr val="000000">
                      <a:alpha val="43137"/>
                    </a:srgbClr>
                  </a:outerShdw>
                </a:effectLst>
                <a:cs typeface="+mn-cs"/>
              </a:rPr>
              <a:t> urban, commercial,  industrial Development</a:t>
            </a:r>
            <a:r>
              <a:rPr lang="en-US" sz="2000" b="0" dirty="0">
                <a:solidFill>
                  <a:schemeClr val="accent2"/>
                </a:solidFill>
                <a:latin typeface="Comic Sans MS" pitchFamily="66" charset="0"/>
                <a:cs typeface="+mn-cs"/>
              </a:rPr>
              <a:t>.</a:t>
            </a:r>
            <a:endParaRPr lang="en-US" sz="3200" b="0" dirty="0">
              <a:solidFill>
                <a:schemeClr val="accent2"/>
              </a:solidFill>
              <a:latin typeface="Comic Sans MS" pitchFamily="66" charset="0"/>
              <a:cs typeface="+mn-cs"/>
            </a:endParaRPr>
          </a:p>
        </p:txBody>
      </p:sp>
      <p:sp>
        <p:nvSpPr>
          <p:cNvPr id="136195" name="Rectangle 3"/>
          <p:cNvSpPr>
            <a:spLocks noChangeArrowheads="1"/>
          </p:cNvSpPr>
          <p:nvPr/>
        </p:nvSpPr>
        <p:spPr bwMode="auto">
          <a:xfrm>
            <a:off x="304800" y="304800"/>
            <a:ext cx="8534400" cy="838200"/>
          </a:xfrm>
          <a:prstGeom prst="rect">
            <a:avLst/>
          </a:prstGeom>
          <a:noFill/>
          <a:ln w="9525">
            <a:noFill/>
            <a:miter lim="800000"/>
            <a:headEnd/>
            <a:tailEnd/>
          </a:ln>
          <a:effectLst/>
        </p:spPr>
        <p:txBody>
          <a:bodyPr anchor="ctr"/>
          <a:lstStyle/>
          <a:p>
            <a:pPr>
              <a:defRPr/>
            </a:pPr>
            <a:r>
              <a:rPr lang="en-US" b="0">
                <a:effectLst>
                  <a:outerShdw blurRad="38100" dist="38100" dir="2700000" algn="tl">
                    <a:srgbClr val="000000"/>
                  </a:outerShdw>
                </a:effectLst>
                <a:cs typeface="+mn-cs"/>
              </a:rPr>
              <a:t>revenues &amp;  relative ownership</a:t>
            </a:r>
          </a:p>
        </p:txBody>
      </p:sp>
      <p:sp>
        <p:nvSpPr>
          <p:cNvPr id="136196" name="Text Box 4"/>
          <p:cNvSpPr txBox="1">
            <a:spLocks noChangeArrowheads="1"/>
          </p:cNvSpPr>
          <p:nvPr/>
        </p:nvSpPr>
        <p:spPr bwMode="auto">
          <a:xfrm>
            <a:off x="533400" y="5410200"/>
            <a:ext cx="7983538" cy="946150"/>
          </a:xfrm>
          <a:prstGeom prst="rect">
            <a:avLst/>
          </a:prstGeom>
          <a:noFill/>
          <a:ln w="9525">
            <a:noFill/>
            <a:miter lim="800000"/>
            <a:headEnd/>
            <a:tailEnd/>
          </a:ln>
          <a:effectLst/>
        </p:spPr>
        <p:txBody>
          <a:bodyPr>
            <a:spAutoFit/>
          </a:bodyPr>
          <a:lstStyle/>
          <a:p>
            <a:pPr lvl="1">
              <a:spcBef>
                <a:spcPct val="20000"/>
              </a:spcBef>
              <a:defRPr/>
            </a:pPr>
            <a:r>
              <a:rPr lang="en-US" sz="2800" b="0">
                <a:effectLst>
                  <a:outerShdw blurRad="38100" dist="38100" dir="2700000" algn="tl">
                    <a:srgbClr val="000000"/>
                  </a:outerShdw>
                </a:effectLst>
                <a:cs typeface="+mn-cs"/>
              </a:rPr>
              <a:t> Lessees become “Relative Owners” of land, meaning of all structures</a:t>
            </a:r>
            <a:endParaRPr lang="en-US" sz="2000" b="0">
              <a:solidFill>
                <a:schemeClr val="accent2"/>
              </a:solidFill>
              <a:latin typeface="Comic Sans MS" pitchFamily="66" charset="0"/>
              <a:cs typeface="+mn-cs"/>
            </a:endParaRPr>
          </a:p>
        </p:txBody>
      </p:sp>
    </p:spTree>
  </p:cSld>
  <p:clrMapOvr>
    <a:masterClrMapping/>
  </p:clrMapOvr>
  <p:transition advClick="0" advTm="255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6195"/>
                                        </p:tgtEl>
                                        <p:attrNameLst>
                                          <p:attrName>style.visibility</p:attrName>
                                        </p:attrNameLst>
                                      </p:cBhvr>
                                      <p:to>
                                        <p:strVal val="visible"/>
                                      </p:to>
                                    </p:set>
                                    <p:anim calcmode="lin" valueType="num">
                                      <p:cBhvr additive="base">
                                        <p:cTn id="7" dur="500" fill="hold"/>
                                        <p:tgtEl>
                                          <p:spTgt spid="136195"/>
                                        </p:tgtEl>
                                        <p:attrNameLst>
                                          <p:attrName>ppt_x</p:attrName>
                                        </p:attrNameLst>
                                      </p:cBhvr>
                                      <p:tavLst>
                                        <p:tav tm="0">
                                          <p:val>
                                            <p:strVal val="0-#ppt_w/2"/>
                                          </p:val>
                                        </p:tav>
                                        <p:tav tm="100000">
                                          <p:val>
                                            <p:strVal val="#ppt_x"/>
                                          </p:val>
                                        </p:tav>
                                      </p:tavLst>
                                    </p:anim>
                                    <p:anim calcmode="lin" valueType="num">
                                      <p:cBhvr additive="base">
                                        <p:cTn id="8" dur="500" fill="hold"/>
                                        <p:tgtEl>
                                          <p:spTgt spid="1361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6194"/>
                                        </p:tgtEl>
                                        <p:attrNameLst>
                                          <p:attrName>style.visibility</p:attrName>
                                        </p:attrNameLst>
                                      </p:cBhvr>
                                      <p:to>
                                        <p:strVal val="visible"/>
                                      </p:to>
                                    </p:set>
                                    <p:anim calcmode="lin" valueType="num">
                                      <p:cBhvr additive="base">
                                        <p:cTn id="13" dur="500" fill="hold"/>
                                        <p:tgtEl>
                                          <p:spTgt spid="136194"/>
                                        </p:tgtEl>
                                        <p:attrNameLst>
                                          <p:attrName>ppt_x</p:attrName>
                                        </p:attrNameLst>
                                      </p:cBhvr>
                                      <p:tavLst>
                                        <p:tav tm="0">
                                          <p:val>
                                            <p:strVal val="0-#ppt_w/2"/>
                                          </p:val>
                                        </p:tav>
                                        <p:tav tm="100000">
                                          <p:val>
                                            <p:strVal val="#ppt_x"/>
                                          </p:val>
                                        </p:tav>
                                      </p:tavLst>
                                    </p:anim>
                                    <p:anim calcmode="lin" valueType="num">
                                      <p:cBhvr additive="base">
                                        <p:cTn id="14" dur="500" fill="hold"/>
                                        <p:tgtEl>
                                          <p:spTgt spid="13619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6196"/>
                                        </p:tgtEl>
                                        <p:attrNameLst>
                                          <p:attrName>style.visibility</p:attrName>
                                        </p:attrNameLst>
                                      </p:cBhvr>
                                      <p:to>
                                        <p:strVal val="visible"/>
                                      </p:to>
                                    </p:set>
                                    <p:anim calcmode="lin" valueType="num">
                                      <p:cBhvr additive="base">
                                        <p:cTn id="19" dur="500" fill="hold"/>
                                        <p:tgtEl>
                                          <p:spTgt spid="136196"/>
                                        </p:tgtEl>
                                        <p:attrNameLst>
                                          <p:attrName>ppt_x</p:attrName>
                                        </p:attrNameLst>
                                      </p:cBhvr>
                                      <p:tavLst>
                                        <p:tav tm="0">
                                          <p:val>
                                            <p:strVal val="0-#ppt_w/2"/>
                                          </p:val>
                                        </p:tav>
                                        <p:tav tm="100000">
                                          <p:val>
                                            <p:strVal val="#ppt_x"/>
                                          </p:val>
                                        </p:tav>
                                      </p:tavLst>
                                    </p:anim>
                                    <p:anim calcmode="lin" valueType="num">
                                      <p:cBhvr additive="base">
                                        <p:cTn id="20" dur="500" fill="hold"/>
                                        <p:tgtEl>
                                          <p:spTgt spid="136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utoUpdateAnimBg="0"/>
      <p:bldP spid="136195" grpId="0" autoUpdateAnimBg="0"/>
      <p:bldP spid="136196"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Text Box 5"/>
          <p:cNvSpPr txBox="1">
            <a:spLocks noChangeArrowheads="1"/>
          </p:cNvSpPr>
          <p:nvPr/>
        </p:nvSpPr>
        <p:spPr bwMode="auto">
          <a:xfrm>
            <a:off x="381000" y="304800"/>
            <a:ext cx="8305800" cy="5911850"/>
          </a:xfrm>
          <a:prstGeom prst="rect">
            <a:avLst/>
          </a:prstGeom>
          <a:noFill/>
          <a:ln w="9525">
            <a:noFill/>
            <a:miter lim="800000"/>
            <a:headEnd/>
            <a:tailEnd/>
          </a:ln>
          <a:effectLst/>
        </p:spPr>
        <p:txBody>
          <a:bodyPr>
            <a:spAutoFit/>
          </a:bodyPr>
          <a:lstStyle/>
          <a:p>
            <a:pPr>
              <a:defRPr/>
            </a:pPr>
            <a:r>
              <a:rPr lang="en-US" sz="4400" b="0">
                <a:effectLst>
                  <a:outerShdw blurRad="38100" dist="38100" dir="2700000" algn="tl">
                    <a:srgbClr val="000000"/>
                  </a:outerShdw>
                </a:effectLst>
                <a:cs typeface="+mn-cs"/>
              </a:rPr>
              <a:t>RESTORING CIVILIZATION</a:t>
            </a:r>
          </a:p>
          <a:p>
            <a:pPr algn="ctr">
              <a:defRPr/>
            </a:pPr>
            <a:endParaRPr lang="en-US" sz="1400" b="0">
              <a:effectLst>
                <a:outerShdw blurRad="38100" dist="38100" dir="2700000" algn="tl">
                  <a:srgbClr val="000000"/>
                </a:outerShdw>
              </a:effectLst>
              <a:cs typeface="+mn-cs"/>
            </a:endParaRPr>
          </a:p>
          <a:p>
            <a:pPr algn="ctr">
              <a:defRPr/>
            </a:pPr>
            <a:r>
              <a:rPr lang="en-US" sz="2000" b="0">
                <a:effectLst>
                  <a:outerShdw blurRad="38100" dist="38100" dir="2700000" algn="tl">
                    <a:srgbClr val="000000"/>
                  </a:outerShdw>
                </a:effectLst>
                <a:cs typeface="+mn-cs"/>
              </a:rPr>
              <a:t>THE FIRST TASK AT HAND  IS TO GUARANTEE THAT EVERY SINGLE HUMAN BEING HAS  GOOD QUALITY FOOD, ENOUGH FOR ITS PROPER SUSTENANCE;</a:t>
            </a:r>
          </a:p>
          <a:p>
            <a:pPr algn="ctr">
              <a:defRPr/>
            </a:pPr>
            <a:endParaRPr lang="en-US" sz="2000" b="0">
              <a:effectLst>
                <a:outerShdw blurRad="38100" dist="38100" dir="2700000" algn="tl">
                  <a:srgbClr val="000000"/>
                </a:outerShdw>
              </a:effectLst>
              <a:cs typeface="+mn-cs"/>
            </a:endParaRPr>
          </a:p>
          <a:p>
            <a:pPr algn="ctr">
              <a:defRPr/>
            </a:pPr>
            <a:r>
              <a:rPr lang="en-US" sz="2000" b="0">
                <a:effectLst>
                  <a:outerShdw blurRad="38100" dist="38100" dir="2700000" algn="tl">
                    <a:srgbClr val="000000"/>
                  </a:outerShdw>
                </a:effectLst>
                <a:cs typeface="+mn-cs"/>
              </a:rPr>
              <a:t>FOOD GROWN IN AGREEMENT TO THE NATURAL LAWS AND DUE RESPECT FOR MOTHER NATURE.</a:t>
            </a:r>
          </a:p>
          <a:p>
            <a:pPr algn="ctr">
              <a:defRPr/>
            </a:pPr>
            <a:endParaRPr lang="en-US" sz="2000" b="0">
              <a:effectLst>
                <a:outerShdw blurRad="38100" dist="38100" dir="2700000" algn="tl">
                  <a:srgbClr val="000000"/>
                </a:outerShdw>
              </a:effectLst>
              <a:cs typeface="+mn-cs"/>
            </a:endParaRPr>
          </a:p>
          <a:p>
            <a:pPr algn="ctr">
              <a:defRPr/>
            </a:pPr>
            <a:r>
              <a:rPr lang="en-US" sz="2000" b="0">
                <a:effectLst>
                  <a:outerShdw blurRad="38100" dist="38100" dir="2700000" algn="tl">
                    <a:srgbClr val="000000"/>
                  </a:outerShdw>
                </a:effectLst>
                <a:cs typeface="+mn-cs"/>
              </a:rPr>
              <a:t>FORM THE TIME OF ZOROASTER TO THE TRHOUGH THE PERIOD OF THE ESSENES TO CONTEMPORARY TIMES WITH ANTROPOSOPHY AND THE BIODYNAMIC AGRICULTURE OF RUDOLF  STEINER, THE CORRECT PRACTICE OF AGRICULTURE HAS BEEN THE PATH TO </a:t>
            </a:r>
            <a:r>
              <a:rPr lang="en-US" sz="3200" b="0">
                <a:effectLst>
                  <a:outerShdw blurRad="38100" dist="38100" dir="2700000" algn="tl">
                    <a:srgbClr val="000000"/>
                  </a:outerShdw>
                </a:effectLst>
                <a:cs typeface="+mn-cs"/>
              </a:rPr>
              <a:t>WISDOM</a:t>
            </a:r>
            <a:r>
              <a:rPr lang="en-US" sz="2000" b="0">
                <a:effectLst>
                  <a:outerShdw blurRad="38100" dist="38100" dir="2700000" algn="tl">
                    <a:srgbClr val="000000"/>
                  </a:outerShdw>
                </a:effectLst>
                <a:cs typeface="+mn-cs"/>
              </a:rPr>
              <a:t> NOTONLY AS A SOURCE OF FOOD WHICH A  DEMOMSTRATION OF  ABUNDANCE. BUT SHARING IT WITH THOSE IN NEED FOR THE PRACTICE OF </a:t>
            </a:r>
            <a:r>
              <a:rPr lang="en-US" sz="3200" b="0">
                <a:effectLst>
                  <a:outerShdw blurRad="38100" dist="38100" dir="2700000" algn="tl">
                    <a:srgbClr val="000000"/>
                  </a:outerShdw>
                </a:effectLst>
                <a:cs typeface="+mn-cs"/>
              </a:rPr>
              <a:t>LOVE</a:t>
            </a:r>
            <a:r>
              <a:rPr lang="en-US" sz="2000" b="0">
                <a:effectLst>
                  <a:outerShdw blurRad="38100" dist="38100" dir="2700000" algn="tl">
                    <a:srgbClr val="000000"/>
                  </a:outerShdw>
                </a:effectLst>
                <a:cs typeface="+mn-cs"/>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762000" y="914400"/>
            <a:ext cx="8077200" cy="4749800"/>
          </a:xfrm>
          <a:prstGeom prst="rect">
            <a:avLst/>
          </a:prstGeom>
          <a:noFill/>
          <a:ln w="9525">
            <a:noFill/>
            <a:miter lim="800000"/>
            <a:headEnd/>
            <a:tailEnd/>
          </a:ln>
          <a:effectLst/>
        </p:spPr>
        <p:txBody>
          <a:bodyPr>
            <a:spAutoFit/>
          </a:bodyPr>
          <a:lstStyle/>
          <a:p>
            <a:pPr>
              <a:defRPr/>
            </a:pPr>
            <a:r>
              <a:rPr lang="en-US" sz="4800" b="0">
                <a:effectLst>
                  <a:outerShdw blurRad="38100" dist="38100" dir="2700000" algn="tl">
                    <a:srgbClr val="000000"/>
                  </a:outerShdw>
                </a:effectLst>
                <a:cs typeface="+mn-cs"/>
              </a:rPr>
              <a:t>         CONCLUSION</a:t>
            </a:r>
          </a:p>
          <a:p>
            <a:pPr>
              <a:defRPr/>
            </a:pPr>
            <a:endParaRPr lang="en-US" sz="1800" b="0">
              <a:effectLst>
                <a:outerShdw blurRad="38100" dist="38100" dir="2700000" algn="tl">
                  <a:srgbClr val="000000"/>
                </a:outerShdw>
              </a:effectLst>
              <a:cs typeface="+mn-cs"/>
            </a:endParaRPr>
          </a:p>
          <a:p>
            <a:pPr algn="ctr">
              <a:defRPr/>
            </a:pPr>
            <a:r>
              <a:rPr lang="en-US" sz="2400" b="0">
                <a:effectLst>
                  <a:outerShdw blurRad="38100" dist="38100" dir="2700000" algn="tl">
                    <a:srgbClr val="000000"/>
                  </a:outerShdw>
                </a:effectLst>
                <a:cs typeface="+mn-cs"/>
              </a:rPr>
              <a:t>CONSUMERISM AS A PROPELLER OF UNSUSTAINABLE ECONOMIC GROWTH W ILL BE REPLACED BY FULL EMPLOYMENT OF THE GREATEST NUMBER OF PEOPLE WORKING IN AGRICULTURE TO FULFILL THE NEED FOR FOOD OF 100% OF THE POPULATION OF THE PLANET</a:t>
            </a:r>
          </a:p>
          <a:p>
            <a:pPr algn="ctr">
              <a:defRPr/>
            </a:pPr>
            <a:endParaRPr lang="en-US" sz="2400" b="0">
              <a:effectLst>
                <a:outerShdw blurRad="38100" dist="38100" dir="2700000" algn="tl">
                  <a:srgbClr val="000000"/>
                </a:outerShdw>
              </a:effectLst>
              <a:cs typeface="+mn-cs"/>
            </a:endParaRPr>
          </a:p>
          <a:p>
            <a:pPr algn="ctr">
              <a:defRPr/>
            </a:pPr>
            <a:r>
              <a:rPr lang="en-US" sz="2400" b="0">
                <a:effectLst>
                  <a:outerShdw blurRad="38100" dist="38100" dir="2700000" algn="tl">
                    <a:srgbClr val="000000"/>
                  </a:outerShdw>
                </a:effectLst>
                <a:cs typeface="+mn-cs"/>
              </a:rPr>
              <a:t>THE POPULATION GROWTH WILL REGULATE  ECONOMIC GROWTH</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 Box 4"/>
          <p:cNvSpPr txBox="1">
            <a:spLocks noChangeArrowheads="1"/>
          </p:cNvSpPr>
          <p:nvPr/>
        </p:nvSpPr>
        <p:spPr bwMode="auto">
          <a:xfrm>
            <a:off x="2895600" y="533400"/>
            <a:ext cx="2369367" cy="584775"/>
          </a:xfrm>
          <a:prstGeom prst="rect">
            <a:avLst/>
          </a:prstGeom>
          <a:noFill/>
          <a:ln w="9525">
            <a:noFill/>
            <a:miter lim="800000"/>
            <a:headEnd/>
            <a:tailEnd/>
          </a:ln>
          <a:effectLst/>
        </p:spPr>
        <p:txBody>
          <a:bodyPr wrap="none">
            <a:spAutoFit/>
          </a:bodyPr>
          <a:lstStyle/>
          <a:p>
            <a:pPr>
              <a:defRPr/>
            </a:pPr>
            <a:r>
              <a:rPr lang="en-US" sz="3200" dirty="0">
                <a:effectLst>
                  <a:outerShdw blurRad="38100" dist="38100" dir="2700000" algn="tl">
                    <a:srgbClr val="000000"/>
                  </a:outerShdw>
                </a:effectLst>
                <a:cs typeface="+mn-cs"/>
              </a:rPr>
              <a:t>STAGE  VI</a:t>
            </a:r>
            <a:endParaRPr lang="en-US" sz="3200" dirty="0">
              <a:latin typeface="Arial" charset="0"/>
              <a:cs typeface="+mn-cs"/>
            </a:endParaRPr>
          </a:p>
        </p:txBody>
      </p:sp>
      <p:sp>
        <p:nvSpPr>
          <p:cNvPr id="105477" name="Text Box 5"/>
          <p:cNvSpPr txBox="1">
            <a:spLocks noChangeArrowheads="1"/>
          </p:cNvSpPr>
          <p:nvPr/>
        </p:nvSpPr>
        <p:spPr bwMode="auto">
          <a:xfrm>
            <a:off x="1828800" y="3124200"/>
            <a:ext cx="5507038" cy="579438"/>
          </a:xfrm>
          <a:prstGeom prst="rect">
            <a:avLst/>
          </a:prstGeom>
          <a:noFill/>
          <a:ln w="9525">
            <a:noFill/>
            <a:miter lim="800000"/>
            <a:headEnd/>
            <a:tailEnd/>
          </a:ln>
          <a:effectLst/>
        </p:spPr>
        <p:txBody>
          <a:bodyPr wrap="none">
            <a:spAutoFit/>
          </a:bodyPr>
          <a:lstStyle/>
          <a:p>
            <a:pPr algn="ctr">
              <a:defRPr/>
            </a:pPr>
            <a:r>
              <a:rPr lang="en-US" sz="3200" b="0">
                <a:effectLst>
                  <a:outerShdw blurRad="38100" dist="38100" dir="2700000" algn="tl">
                    <a:srgbClr val="000000"/>
                  </a:outerShdw>
                </a:effectLst>
                <a:cs typeface="+mn-cs"/>
              </a:rPr>
              <a:t>FOR THE NEW SOCIETY</a:t>
            </a:r>
          </a:p>
        </p:txBody>
      </p:sp>
      <p:sp>
        <p:nvSpPr>
          <p:cNvPr id="50180" name="Text Box 4"/>
          <p:cNvSpPr txBox="1">
            <a:spLocks noChangeArrowheads="1"/>
          </p:cNvSpPr>
          <p:nvPr/>
        </p:nvSpPr>
        <p:spPr bwMode="auto">
          <a:xfrm>
            <a:off x="2819400" y="3886200"/>
            <a:ext cx="3770313" cy="2289175"/>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cs typeface="+mn-cs"/>
              </a:rPr>
              <a:t>1. MORAL </a:t>
            </a:r>
          </a:p>
          <a:p>
            <a:pPr>
              <a:defRPr/>
            </a:pPr>
            <a:r>
              <a:rPr lang="en-US">
                <a:effectLst>
                  <a:outerShdw blurRad="38100" dist="38100" dir="2700000" algn="tl">
                    <a:srgbClr val="000000"/>
                  </a:outerShdw>
                </a:effectLst>
                <a:cs typeface="+mn-cs"/>
              </a:rPr>
              <a:t>2. SOCIAL </a:t>
            </a:r>
          </a:p>
          <a:p>
            <a:pPr>
              <a:defRPr/>
            </a:pPr>
            <a:r>
              <a:rPr lang="en-US">
                <a:effectLst>
                  <a:outerShdw blurRad="38100" dist="38100" dir="2700000" algn="tl">
                    <a:srgbClr val="000000"/>
                  </a:outerShdw>
                </a:effectLst>
                <a:cs typeface="+mn-cs"/>
              </a:rPr>
              <a:t>3. ECONOMIC </a:t>
            </a:r>
          </a:p>
          <a:p>
            <a:pPr>
              <a:defRPr/>
            </a:pPr>
            <a:r>
              <a:rPr lang="en-US">
                <a:effectLst>
                  <a:outerShdw blurRad="38100" dist="38100" dir="2700000" algn="tl">
                    <a:srgbClr val="000000"/>
                  </a:outerShdw>
                </a:effectLst>
                <a:cs typeface="+mn-cs"/>
              </a:rPr>
              <a:t>4. POLITICAL</a:t>
            </a:r>
          </a:p>
        </p:txBody>
      </p:sp>
      <p:sp>
        <p:nvSpPr>
          <p:cNvPr id="83972" name="Text Box 5"/>
          <p:cNvSpPr txBox="1">
            <a:spLocks noChangeArrowheads="1"/>
          </p:cNvSpPr>
          <p:nvPr/>
        </p:nvSpPr>
        <p:spPr bwMode="auto">
          <a:xfrm>
            <a:off x="0" y="1295400"/>
            <a:ext cx="9231313" cy="1555750"/>
          </a:xfrm>
          <a:prstGeom prst="rect">
            <a:avLst/>
          </a:prstGeom>
          <a:noFill/>
          <a:ln w="9525">
            <a:noFill/>
            <a:miter lim="800000"/>
            <a:headEnd/>
            <a:tailEnd/>
          </a:ln>
        </p:spPr>
        <p:txBody>
          <a:bodyPr>
            <a:spAutoFit/>
          </a:bodyPr>
          <a:lstStyle/>
          <a:p>
            <a:pPr algn="ctr"/>
            <a:r>
              <a:rPr lang="en-US" sz="4800"/>
              <a:t>yoga the power of transformation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p:cNvSpPr txBox="1">
            <a:spLocks noChangeArrowheads="1"/>
          </p:cNvSpPr>
          <p:nvPr/>
        </p:nvSpPr>
        <p:spPr bwMode="auto">
          <a:xfrm>
            <a:off x="457200" y="1905000"/>
            <a:ext cx="8305800" cy="2101850"/>
          </a:xfrm>
          <a:prstGeom prst="rect">
            <a:avLst/>
          </a:prstGeom>
          <a:noFill/>
          <a:ln w="9525">
            <a:noFill/>
            <a:miter lim="800000"/>
            <a:headEnd/>
            <a:tailEnd/>
          </a:ln>
        </p:spPr>
        <p:txBody>
          <a:bodyPr>
            <a:spAutoFit/>
          </a:bodyPr>
          <a:lstStyle/>
          <a:p>
            <a:pPr algn="ctr"/>
            <a:r>
              <a:rPr lang="en-US" sz="4400" b="0"/>
              <a:t>are there any indicators that the feminine energy is entering the planet?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7" name="Text Box 5"/>
          <p:cNvSpPr txBox="1">
            <a:spLocks noChangeArrowheads="1"/>
          </p:cNvSpPr>
          <p:nvPr/>
        </p:nvSpPr>
        <p:spPr bwMode="auto">
          <a:xfrm>
            <a:off x="228600" y="2895600"/>
            <a:ext cx="8670925" cy="1797050"/>
          </a:xfrm>
          <a:prstGeom prst="rect">
            <a:avLst/>
          </a:prstGeom>
          <a:noFill/>
          <a:ln w="9525">
            <a:noFill/>
            <a:miter lim="800000"/>
            <a:headEnd/>
            <a:tailEnd/>
          </a:ln>
          <a:effectLst/>
        </p:spPr>
        <p:txBody>
          <a:bodyPr wrap="none">
            <a:spAutoFit/>
          </a:bodyPr>
          <a:lstStyle/>
          <a:p>
            <a:pPr algn="ctr">
              <a:defRPr/>
            </a:pPr>
            <a:r>
              <a:rPr lang="en-US" sz="4400" b="0">
                <a:effectLst>
                  <a:outerShdw blurRad="38100" dist="38100" dir="2700000" algn="tl">
                    <a:srgbClr val="000000"/>
                  </a:outerShdw>
                </a:effectLst>
                <a:cs typeface="+mn-cs"/>
              </a:rPr>
              <a:t>MORAL TRANSFORMATION</a:t>
            </a:r>
          </a:p>
          <a:p>
            <a:pPr algn="ctr">
              <a:defRPr/>
            </a:pPr>
            <a:endParaRPr lang="en-US" sz="4400" b="0">
              <a:effectLst>
                <a:outerShdw blurRad="38100" dist="38100" dir="2700000" algn="tl">
                  <a:srgbClr val="000000"/>
                </a:outerShdw>
              </a:effectLst>
              <a:cs typeface="+mn-cs"/>
            </a:endParaRPr>
          </a:p>
          <a:p>
            <a:pPr algn="ctr">
              <a:defRPr/>
            </a:pPr>
            <a:r>
              <a:rPr lang="en-US" sz="2400" b="0">
                <a:effectLst>
                  <a:outerShdw blurRad="38100" dist="38100" dir="2700000" algn="tl">
                    <a:srgbClr val="000000"/>
                  </a:outerShdw>
                </a:effectLst>
                <a:cs typeface="+mn-cs"/>
              </a:rPr>
              <a:t>CHARACTER BUILDING</a:t>
            </a:r>
          </a:p>
        </p:txBody>
      </p:sp>
      <p:sp>
        <p:nvSpPr>
          <p:cNvPr id="78851" name="Text Box 3"/>
          <p:cNvSpPr txBox="1">
            <a:spLocks noChangeArrowheads="1"/>
          </p:cNvSpPr>
          <p:nvPr/>
        </p:nvSpPr>
        <p:spPr bwMode="auto">
          <a:xfrm>
            <a:off x="4191000" y="1235075"/>
            <a:ext cx="619125" cy="823913"/>
          </a:xfrm>
          <a:prstGeom prst="rect">
            <a:avLst/>
          </a:prstGeom>
          <a:noFill/>
          <a:ln w="9525">
            <a:noFill/>
            <a:miter lim="800000"/>
            <a:headEnd/>
            <a:tailEnd/>
          </a:ln>
          <a:effectLst/>
        </p:spPr>
        <p:txBody>
          <a:bodyPr wrap="none">
            <a:spAutoFit/>
          </a:bodyPr>
          <a:lstStyle/>
          <a:p>
            <a:pPr>
              <a:defRPr/>
            </a:pPr>
            <a:r>
              <a:rPr lang="en-US" sz="4800">
                <a:effectLst>
                  <a:outerShdw blurRad="38100" dist="38100" dir="2700000" algn="tl">
                    <a:srgbClr val="000000"/>
                  </a:outerShdw>
                </a:effectLst>
                <a:cs typeface="+mn-cs"/>
              </a:rPr>
              <a:t>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533400" y="762000"/>
            <a:ext cx="8305800" cy="2528888"/>
          </a:xfrm>
          <a:prstGeom prst="rect">
            <a:avLst/>
          </a:prstGeom>
          <a:noFill/>
          <a:ln w="9525">
            <a:noFill/>
            <a:miter lim="800000"/>
            <a:headEnd/>
            <a:tailEnd/>
          </a:ln>
          <a:effectLst/>
        </p:spPr>
        <p:txBody>
          <a:bodyPr>
            <a:spAutoFit/>
          </a:bodyPr>
          <a:lstStyle/>
          <a:p>
            <a:pPr algn="ctr">
              <a:defRPr/>
            </a:pPr>
            <a:r>
              <a:rPr lang="en-US" sz="4400">
                <a:effectLst>
                  <a:outerShdw blurRad="38100" dist="38100" dir="2700000" algn="tl">
                    <a:srgbClr val="000000"/>
                  </a:outerShdw>
                </a:effectLst>
                <a:cs typeface="+mn-cs"/>
              </a:rPr>
              <a:t>who was responsible for  moral development? </a:t>
            </a:r>
          </a:p>
          <a:p>
            <a:pPr algn="ctr">
              <a:defRPr/>
            </a:pPr>
            <a:endParaRPr lang="en-US" sz="1200">
              <a:effectLst>
                <a:outerShdw blurRad="38100" dist="38100" dir="2700000" algn="tl">
                  <a:srgbClr val="000000"/>
                </a:outerShdw>
              </a:effectLst>
              <a:cs typeface="+mn-cs"/>
            </a:endParaRPr>
          </a:p>
          <a:p>
            <a:pPr algn="ctr">
              <a:defRPr/>
            </a:pPr>
            <a:r>
              <a:rPr lang="en-US" sz="6000">
                <a:effectLst>
                  <a:outerShdw blurRad="38100" dist="38100" dir="2700000" algn="tl">
                    <a:srgbClr val="000000"/>
                  </a:outerShdw>
                </a:effectLst>
                <a:cs typeface="+mn-cs"/>
              </a:rPr>
              <a:t>religions</a:t>
            </a:r>
          </a:p>
        </p:txBody>
      </p:sp>
      <p:sp>
        <p:nvSpPr>
          <p:cNvPr id="86021" name="Text Box 5"/>
          <p:cNvSpPr txBox="1">
            <a:spLocks noChangeArrowheads="1"/>
          </p:cNvSpPr>
          <p:nvPr/>
        </p:nvSpPr>
        <p:spPr bwMode="auto">
          <a:xfrm>
            <a:off x="1066800" y="3505200"/>
            <a:ext cx="7315200" cy="1431925"/>
          </a:xfrm>
          <a:prstGeom prst="rect">
            <a:avLst/>
          </a:prstGeom>
          <a:noFill/>
          <a:ln w="9525">
            <a:noFill/>
            <a:miter lim="800000"/>
            <a:headEnd/>
            <a:tailEnd/>
          </a:ln>
          <a:effectLst/>
        </p:spPr>
        <p:txBody>
          <a:bodyPr>
            <a:spAutoFit/>
          </a:bodyPr>
          <a:lstStyle/>
          <a:p>
            <a:pPr algn="ctr">
              <a:defRPr/>
            </a:pPr>
            <a:r>
              <a:rPr lang="en-US" sz="4400">
                <a:effectLst>
                  <a:outerShdw blurRad="38100" dist="38100" dir="2700000" algn="tl">
                    <a:srgbClr val="000000"/>
                  </a:outerShdw>
                </a:effectLst>
                <a:cs typeface="+mn-cs"/>
              </a:rPr>
              <a:t>HAS THIS BEEN ACCOMPLISHED ?</a:t>
            </a:r>
          </a:p>
        </p:txBody>
      </p:sp>
      <p:sp>
        <p:nvSpPr>
          <p:cNvPr id="58372" name="Text Box 4"/>
          <p:cNvSpPr txBox="1">
            <a:spLocks noChangeArrowheads="1"/>
          </p:cNvSpPr>
          <p:nvPr/>
        </p:nvSpPr>
        <p:spPr bwMode="auto">
          <a:xfrm>
            <a:off x="1828800" y="5410200"/>
            <a:ext cx="5553075" cy="579438"/>
          </a:xfrm>
          <a:prstGeom prst="rect">
            <a:avLst/>
          </a:prstGeom>
          <a:noFill/>
          <a:ln w="9525">
            <a:noFill/>
            <a:miter lim="800000"/>
            <a:headEnd/>
            <a:tailEnd/>
          </a:ln>
          <a:effectLst/>
        </p:spPr>
        <p:txBody>
          <a:bodyPr wrap="none">
            <a:spAutoFit/>
          </a:bodyPr>
          <a:lstStyle/>
          <a:p>
            <a:pPr>
              <a:defRPr/>
            </a:pPr>
            <a:r>
              <a:rPr lang="en-US" sz="3200">
                <a:effectLst>
                  <a:outerShdw blurRad="38100" dist="38100" dir="2700000" algn="tl">
                    <a:srgbClr val="000000"/>
                  </a:outerShdw>
                </a:effectLst>
                <a:cs typeface="+mn-cs"/>
              </a:rPr>
              <a:t>WHAT IS  SPIRITUALITY </a:t>
            </a:r>
            <a:endParaRPr lang="en-US" sz="4800">
              <a:effectLst>
                <a:outerShdw blurRad="38100" dist="38100" dir="2700000" algn="tl">
                  <a:srgbClr val="000000"/>
                </a:outerShdw>
              </a:effectLst>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2"/>
          <p:cNvSpPr txBox="1">
            <a:spLocks noGrp="1"/>
          </p:cNvSpPr>
          <p:nvPr/>
        </p:nvSpPr>
        <p:spPr bwMode="auto">
          <a:xfrm>
            <a:off x="6553200" y="6438900"/>
            <a:ext cx="1905000" cy="304800"/>
          </a:xfrm>
          <a:prstGeom prst="rect">
            <a:avLst/>
          </a:prstGeom>
          <a:noFill/>
          <a:ln w="9525">
            <a:noFill/>
            <a:miter lim="800000"/>
            <a:headEnd/>
            <a:tailEnd/>
          </a:ln>
        </p:spPr>
        <p:txBody>
          <a:bodyPr/>
          <a:lstStyle/>
          <a:p>
            <a:pPr algn="r"/>
            <a:fld id="{8E83ABB4-BA6E-4CCB-9D27-5F5A92DE7800}" type="slidenum">
              <a:rPr lang="en-US" sz="1000" b="0">
                <a:solidFill>
                  <a:schemeClr val="tx1"/>
                </a:solidFill>
                <a:latin typeface="Arial" charset="0"/>
                <a:ea typeface="ＭＳ Ｐゴシック" pitchFamily="34" charset="-128"/>
              </a:rPr>
              <a:pPr algn="r"/>
              <a:t>72</a:t>
            </a:fld>
            <a:endParaRPr lang="en-US" sz="1000" b="0">
              <a:solidFill>
                <a:schemeClr val="tx1"/>
              </a:solidFill>
              <a:latin typeface="Arial" charset="0"/>
              <a:ea typeface="ＭＳ Ｐゴシック" pitchFamily="34" charset="-128"/>
            </a:endParaRPr>
          </a:p>
        </p:txBody>
      </p:sp>
      <p:sp>
        <p:nvSpPr>
          <p:cNvPr id="267266" name="Text Box 1026"/>
          <p:cNvSpPr txBox="1">
            <a:spLocks noChangeArrowheads="1"/>
          </p:cNvSpPr>
          <p:nvPr/>
        </p:nvSpPr>
        <p:spPr bwMode="auto">
          <a:xfrm>
            <a:off x="990600" y="1981200"/>
            <a:ext cx="7696200" cy="4056063"/>
          </a:xfrm>
          <a:prstGeom prst="rect">
            <a:avLst/>
          </a:prstGeom>
          <a:noFill/>
          <a:ln>
            <a:noFill/>
          </a:ln>
          <a:effectLst/>
        </p:spPr>
        <p:txBody>
          <a:bodyPr>
            <a:spAutoFit/>
          </a:bodyPr>
          <a:lstStyle/>
          <a:p>
            <a:pPr algn="ctr">
              <a:defRPr/>
            </a:pPr>
            <a:endParaRPr lang="en-US" sz="2000">
              <a:effectLst>
                <a:outerShdw blurRad="38100" dist="38100" dir="2700000" algn="tl">
                  <a:srgbClr val="000000"/>
                </a:outerShdw>
              </a:effectLst>
              <a:ea typeface="ＭＳ Ｐゴシック"/>
              <a:cs typeface="ＭＳ Ｐゴシック"/>
            </a:endParaRPr>
          </a:p>
          <a:p>
            <a:pPr algn="ctr">
              <a:defRPr/>
            </a:pPr>
            <a:r>
              <a:rPr lang="en-US" sz="4000">
                <a:effectLst>
                  <a:outerShdw blurRad="38100" dist="38100" dir="2700000" algn="tl">
                    <a:srgbClr val="000000"/>
                  </a:outerShdw>
                </a:effectLst>
                <a:cs typeface="+mn-cs"/>
              </a:rPr>
              <a:t>spiritual &amp; not religious</a:t>
            </a:r>
            <a:endParaRPr lang="en-US" sz="4000">
              <a:effectLst>
                <a:outerShdw blurRad="38100" dist="38100" dir="2700000" algn="tl">
                  <a:srgbClr val="000000"/>
                </a:outerShdw>
              </a:effectLst>
              <a:ea typeface="ＭＳ Ｐゴシック"/>
              <a:cs typeface="ＭＳ Ｐゴシック"/>
            </a:endParaRPr>
          </a:p>
          <a:p>
            <a:pPr algn="ctr">
              <a:defRPr/>
            </a:pPr>
            <a:endParaRPr lang="en-US" sz="1600">
              <a:effectLst>
                <a:outerShdw blurRad="38100" dist="38100" dir="2700000" algn="tl">
                  <a:srgbClr val="000000"/>
                </a:outerShdw>
              </a:effectLst>
              <a:ea typeface="ＭＳ Ｐゴシック"/>
              <a:cs typeface="ＭＳ Ｐゴシック"/>
            </a:endParaRPr>
          </a:p>
          <a:p>
            <a:pPr algn="ctr">
              <a:defRPr/>
            </a:pPr>
            <a:r>
              <a:rPr lang="en-US" sz="4000">
                <a:effectLst>
                  <a:outerShdw blurRad="38100" dist="38100" dir="2700000" algn="tl">
                    <a:srgbClr val="000000"/>
                  </a:outerShdw>
                </a:effectLst>
                <a:cs typeface="+mn-cs"/>
              </a:rPr>
              <a:t>religious &amp; not spiritual</a:t>
            </a:r>
          </a:p>
          <a:p>
            <a:pPr algn="ctr">
              <a:defRPr/>
            </a:pPr>
            <a:endParaRPr lang="en-US" sz="1800">
              <a:effectLst>
                <a:outerShdw blurRad="38100" dist="38100" dir="2700000" algn="tl">
                  <a:srgbClr val="000000"/>
                </a:outerShdw>
              </a:effectLst>
              <a:cs typeface="+mn-cs"/>
            </a:endParaRPr>
          </a:p>
          <a:p>
            <a:pPr algn="ctr">
              <a:defRPr/>
            </a:pPr>
            <a:r>
              <a:rPr lang="en-US" sz="4000">
                <a:effectLst>
                  <a:outerShdw blurRad="38100" dist="38100" dir="2700000" algn="tl">
                    <a:srgbClr val="000000"/>
                  </a:outerShdw>
                </a:effectLst>
                <a:cs typeface="+mn-cs"/>
              </a:rPr>
              <a:t>not spiritual or religious</a:t>
            </a:r>
          </a:p>
          <a:p>
            <a:pPr algn="ctr">
              <a:defRPr/>
            </a:pPr>
            <a:endParaRPr lang="en-US" sz="1800">
              <a:effectLst>
                <a:outerShdw blurRad="38100" dist="38100" dir="2700000" algn="tl">
                  <a:srgbClr val="000000"/>
                </a:outerShdw>
              </a:effectLst>
              <a:cs typeface="+mn-cs"/>
            </a:endParaRPr>
          </a:p>
          <a:p>
            <a:pPr algn="ctr">
              <a:defRPr/>
            </a:pPr>
            <a:r>
              <a:rPr lang="en-US" sz="4000">
                <a:effectLst>
                  <a:outerShdw blurRad="38100" dist="38100" dir="2700000" algn="tl">
                    <a:srgbClr val="000000"/>
                  </a:outerShdw>
                </a:effectLst>
                <a:ea typeface="ＭＳ Ｐゴシック"/>
                <a:cs typeface="ＭＳ Ｐゴシック"/>
              </a:rPr>
              <a:t>spiritual &amp; religious</a:t>
            </a:r>
            <a:endParaRPr lang="en-US" sz="1600">
              <a:solidFill>
                <a:srgbClr val="FF9900"/>
              </a:solidFill>
              <a:effectLst>
                <a:outerShdw blurRad="38100" dist="38100" dir="2700000" algn="tl">
                  <a:srgbClr val="000000"/>
                </a:outerShdw>
              </a:effectLst>
              <a:ea typeface="ＭＳ Ｐゴシック"/>
              <a:cs typeface="ＭＳ Ｐゴシック"/>
            </a:endParaRPr>
          </a:p>
          <a:p>
            <a:pPr algn="ctr">
              <a:defRPr/>
            </a:pPr>
            <a:r>
              <a:rPr lang="en-US" sz="2800" b="0">
                <a:effectLst>
                  <a:outerShdw blurRad="38100" dist="38100" dir="2700000" algn="tl">
                    <a:srgbClr val="000000"/>
                  </a:outerShdw>
                </a:effectLst>
                <a:ea typeface="ＭＳ Ｐゴシック"/>
              </a:rPr>
              <a:t> </a:t>
            </a:r>
            <a:endParaRPr lang="en-US">
              <a:effectLst>
                <a:outerShdw blurRad="38100" dist="38100" dir="2700000" algn="tl">
                  <a:srgbClr val="000000"/>
                </a:outerShdw>
              </a:effectLst>
              <a:latin typeface="Arial" charset="0"/>
              <a:ea typeface="ＭＳ Ｐゴシック"/>
            </a:endParaRPr>
          </a:p>
        </p:txBody>
      </p:sp>
      <p:sp>
        <p:nvSpPr>
          <p:cNvPr id="267267" name="Text Box 1027"/>
          <p:cNvSpPr txBox="1">
            <a:spLocks noChangeArrowheads="1"/>
          </p:cNvSpPr>
          <p:nvPr/>
        </p:nvSpPr>
        <p:spPr bwMode="auto">
          <a:xfrm>
            <a:off x="609600" y="381000"/>
            <a:ext cx="8077200" cy="701675"/>
          </a:xfrm>
          <a:prstGeom prst="rect">
            <a:avLst/>
          </a:prstGeom>
          <a:noFill/>
          <a:ln>
            <a:noFill/>
          </a:ln>
          <a:effectLst/>
        </p:spPr>
        <p:txBody>
          <a:bodyPr>
            <a:spAutoFit/>
          </a:bodyPr>
          <a:lstStyle/>
          <a:p>
            <a:pPr algn="ctr">
              <a:defRPr/>
            </a:pPr>
            <a:r>
              <a:rPr lang="en-US" sz="4000">
                <a:effectLst>
                  <a:outerShdw blurRad="38100" dist="38100" dir="2700000" algn="tl">
                    <a:srgbClr val="000000"/>
                  </a:outerShdw>
                </a:effectLst>
                <a:ea typeface="ＭＳ Ｐゴシック" charset="-128"/>
                <a:cs typeface="+mn-cs"/>
              </a:rPr>
              <a:t>SPIRITUALITY = RELIGION ?</a:t>
            </a:r>
          </a:p>
        </p:txBody>
      </p:sp>
      <p:sp>
        <p:nvSpPr>
          <p:cNvPr id="87044" name="Text Box 5"/>
          <p:cNvSpPr txBox="1">
            <a:spLocks noChangeArrowheads="1"/>
          </p:cNvSpPr>
          <p:nvPr/>
        </p:nvSpPr>
        <p:spPr bwMode="auto">
          <a:xfrm>
            <a:off x="1066800" y="1066800"/>
            <a:ext cx="9236075" cy="519113"/>
          </a:xfrm>
          <a:prstGeom prst="rect">
            <a:avLst/>
          </a:prstGeom>
          <a:noFill/>
          <a:ln w="9525">
            <a:noFill/>
            <a:miter lim="800000"/>
            <a:headEnd/>
            <a:tailEnd/>
          </a:ln>
        </p:spPr>
        <p:txBody>
          <a:bodyPr wrap="none">
            <a:spAutoFit/>
          </a:bodyPr>
          <a:lstStyle/>
          <a:p>
            <a:r>
              <a:rPr lang="en-US" sz="2800" b="0">
                <a:latin typeface="Arial" charset="0"/>
              </a:rPr>
              <a:t> NON DOGMATIC                 DOGMATIC                          </a:t>
            </a: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7267"/>
                                        </p:tgtEl>
                                        <p:attrNameLst>
                                          <p:attrName>style.visibility</p:attrName>
                                        </p:attrNameLst>
                                      </p:cBhvr>
                                      <p:to>
                                        <p:strVal val="visible"/>
                                      </p:to>
                                    </p:set>
                                    <p:anim calcmode="lin" valueType="num">
                                      <p:cBhvr additive="base">
                                        <p:cTn id="7" dur="500" fill="hold"/>
                                        <p:tgtEl>
                                          <p:spTgt spid="267267"/>
                                        </p:tgtEl>
                                        <p:attrNameLst>
                                          <p:attrName>ppt_x</p:attrName>
                                        </p:attrNameLst>
                                      </p:cBhvr>
                                      <p:tavLst>
                                        <p:tav tm="0">
                                          <p:val>
                                            <p:strVal val="0-#ppt_w/2"/>
                                          </p:val>
                                        </p:tav>
                                        <p:tav tm="100000">
                                          <p:val>
                                            <p:strVal val="#ppt_x"/>
                                          </p:val>
                                        </p:tav>
                                      </p:tavLst>
                                    </p:anim>
                                    <p:anim calcmode="lin" valueType="num">
                                      <p:cBhvr additive="base">
                                        <p:cTn id="8" dur="500" fill="hold"/>
                                        <p:tgtEl>
                                          <p:spTgt spid="2672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67266"/>
                                        </p:tgtEl>
                                        <p:attrNameLst>
                                          <p:attrName>style.visibility</p:attrName>
                                        </p:attrNameLst>
                                      </p:cBhvr>
                                      <p:to>
                                        <p:strVal val="visible"/>
                                      </p:to>
                                    </p:set>
                                    <p:anim calcmode="lin" valueType="num">
                                      <p:cBhvr additive="base">
                                        <p:cTn id="13" dur="500"/>
                                        <p:tgtEl>
                                          <p:spTgt spid="267266"/>
                                        </p:tgtEl>
                                        <p:attrNameLst>
                                          <p:attrName>ppt_y</p:attrName>
                                        </p:attrNameLst>
                                      </p:cBhvr>
                                      <p:tavLst>
                                        <p:tav tm="0">
                                          <p:val>
                                            <p:strVal val="#ppt_y+#ppt_h*1.125000"/>
                                          </p:val>
                                        </p:tav>
                                        <p:tav tm="100000">
                                          <p:val>
                                            <p:strVal val="#ppt_y"/>
                                          </p:val>
                                        </p:tav>
                                      </p:tavLst>
                                    </p:anim>
                                    <p:animEffect transition="in" filter="wipe(up)">
                                      <p:cBhvr>
                                        <p:cTn id="14" dur="500"/>
                                        <p:tgtEl>
                                          <p:spTgt spid="267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autoUpdateAnimBg="0"/>
      <p:bldP spid="267267"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Fidel_Castro_1__Mai_2005_bei_Kundgebung"/>
          <p:cNvPicPr>
            <a:picLocks noChangeAspect="1" noChangeArrowheads="1"/>
          </p:cNvPicPr>
          <p:nvPr/>
        </p:nvPicPr>
        <p:blipFill>
          <a:blip r:embed="rId2"/>
          <a:srcRect/>
          <a:stretch>
            <a:fillRect/>
          </a:stretch>
        </p:blipFill>
        <p:spPr bwMode="auto">
          <a:xfrm>
            <a:off x="4648200" y="1997075"/>
            <a:ext cx="4114800" cy="2552700"/>
          </a:xfrm>
          <a:prstGeom prst="rect">
            <a:avLst/>
          </a:prstGeom>
          <a:noFill/>
          <a:ln w="9525">
            <a:noFill/>
            <a:miter lim="800000"/>
            <a:headEnd/>
            <a:tailEnd/>
          </a:ln>
        </p:spPr>
      </p:pic>
      <p:sp>
        <p:nvSpPr>
          <p:cNvPr id="28675" name="Text Box 3"/>
          <p:cNvSpPr txBox="1">
            <a:spLocks noChangeArrowheads="1"/>
          </p:cNvSpPr>
          <p:nvPr/>
        </p:nvSpPr>
        <p:spPr bwMode="auto">
          <a:xfrm>
            <a:off x="860425" y="457200"/>
            <a:ext cx="7832725" cy="701675"/>
          </a:xfrm>
          <a:prstGeom prst="rect">
            <a:avLst/>
          </a:prstGeom>
          <a:noFill/>
          <a:ln w="9525">
            <a:noFill/>
            <a:miter lim="800000"/>
            <a:headEnd/>
            <a:tailEnd/>
          </a:ln>
          <a:effectLst/>
        </p:spPr>
        <p:txBody>
          <a:bodyPr wrap="none">
            <a:spAutoFit/>
          </a:bodyPr>
          <a:lstStyle/>
          <a:p>
            <a:pPr algn="ctr">
              <a:defRPr/>
            </a:pPr>
            <a:r>
              <a:rPr lang="en-US" sz="4000">
                <a:effectLst>
                  <a:outerShdw blurRad="38100" dist="38100" dir="2700000" algn="tl">
                    <a:srgbClr val="000000"/>
                  </a:outerShdw>
                </a:effectLst>
                <a:ea typeface="ＭＳ Ｐゴシック" charset="-128"/>
                <a:cs typeface="+mn-cs"/>
              </a:rPr>
              <a:t>SPIRITUAL NOT RELIGIOUS</a:t>
            </a:r>
          </a:p>
        </p:txBody>
      </p:sp>
      <p:sp>
        <p:nvSpPr>
          <p:cNvPr id="28676" name="Text Box 4"/>
          <p:cNvSpPr txBox="1">
            <a:spLocks noChangeArrowheads="1"/>
          </p:cNvSpPr>
          <p:nvPr/>
        </p:nvSpPr>
        <p:spPr bwMode="auto">
          <a:xfrm>
            <a:off x="152400" y="4953000"/>
            <a:ext cx="8759825" cy="1554163"/>
          </a:xfrm>
          <a:prstGeom prst="rect">
            <a:avLst/>
          </a:prstGeom>
          <a:noFill/>
          <a:ln w="9525">
            <a:noFill/>
            <a:miter lim="800000"/>
            <a:headEnd/>
            <a:tailEnd/>
          </a:ln>
          <a:effectLst/>
        </p:spPr>
        <p:txBody>
          <a:bodyPr>
            <a:spAutoFit/>
          </a:bodyPr>
          <a:lstStyle/>
          <a:p>
            <a:pPr algn="ctr">
              <a:defRPr/>
            </a:pPr>
            <a:r>
              <a:rPr lang="en-US" sz="3200">
                <a:effectLst>
                  <a:outerShdw blurRad="38100" dist="38100" dir="2700000" algn="tl">
                    <a:srgbClr val="000000"/>
                  </a:outerShdw>
                </a:effectLst>
                <a:ea typeface="ＭＳ Ｐゴシック" charset="-128"/>
                <a:cs typeface="+mn-cs"/>
              </a:rPr>
              <a:t>SOMEONE WHO DEDICATES HIS LIFE TO THE SERVICE OF HIS PEOPLE AND HUMANITY AS A WHOLE</a:t>
            </a:r>
          </a:p>
        </p:txBody>
      </p:sp>
      <p:pic>
        <p:nvPicPr>
          <p:cNvPr id="88068" name="Picture 5" descr="Fidel"/>
          <p:cNvPicPr>
            <a:picLocks noChangeAspect="1" noChangeArrowheads="1"/>
          </p:cNvPicPr>
          <p:nvPr/>
        </p:nvPicPr>
        <p:blipFill>
          <a:blip r:embed="rId3"/>
          <a:srcRect/>
          <a:stretch>
            <a:fillRect/>
          </a:stretch>
        </p:blipFill>
        <p:spPr bwMode="auto">
          <a:xfrm>
            <a:off x="228600" y="1995488"/>
            <a:ext cx="3810000" cy="2589212"/>
          </a:xfrm>
          <a:prstGeom prst="rect">
            <a:avLst/>
          </a:prstGeom>
          <a:noFill/>
          <a:ln w="9525">
            <a:noFill/>
            <a:miter lim="800000"/>
            <a:headEnd/>
            <a:tailEnd/>
          </a:ln>
        </p:spPr>
      </p:pic>
    </p:spTree>
  </p:cSld>
  <p:clrMapOvr>
    <a:masterClrMapping/>
  </p:clrMapOvr>
  <p:transition advClick="0" advTm="25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425657" y="425450"/>
            <a:ext cx="8151813" cy="1981200"/>
          </a:xfrm>
          <a:prstGeom prst="rect">
            <a:avLst/>
          </a:prstGeom>
          <a:noFill/>
          <a:ln w="9525">
            <a:noFill/>
            <a:miter lim="800000"/>
            <a:headEnd/>
            <a:tailEnd/>
          </a:ln>
          <a:effectLst/>
        </p:spPr>
        <p:txBody>
          <a:bodyPr>
            <a:spAutoFit/>
          </a:bodyPr>
          <a:lstStyle/>
          <a:p>
            <a:pPr algn="ctr">
              <a:defRPr/>
            </a:pPr>
            <a:r>
              <a:rPr lang="en-US" sz="4400" b="0" dirty="0">
                <a:effectLst>
                  <a:outerShdw blurRad="38100" dist="38100" dir="2700000" algn="tl">
                    <a:srgbClr val="000000"/>
                  </a:outerShdw>
                </a:effectLst>
                <a:cs typeface="+mn-cs"/>
              </a:rPr>
              <a:t>those who abandon the poor abandons Christ</a:t>
            </a:r>
            <a:r>
              <a:rPr lang="en-US" b="0" dirty="0">
                <a:cs typeface="+mn-cs"/>
              </a:rPr>
              <a:t> </a:t>
            </a:r>
          </a:p>
          <a:p>
            <a:pPr>
              <a:defRPr/>
            </a:pPr>
            <a:r>
              <a:rPr lang="en-US" b="0" dirty="0">
                <a:cs typeface="+mn-cs"/>
              </a:rPr>
              <a:t>                              </a:t>
            </a:r>
            <a:r>
              <a:rPr lang="en-US" sz="2400" b="0" dirty="0">
                <a:effectLst>
                  <a:outerShdw blurRad="38100" dist="38100" dir="2700000" algn="tl">
                    <a:srgbClr val="000000">
                      <a:alpha val="43137"/>
                    </a:srgbClr>
                  </a:outerShdw>
                </a:effectLst>
                <a:cs typeface="+mn-cs"/>
              </a:rPr>
              <a:t>See “</a:t>
            </a:r>
            <a:r>
              <a:rPr lang="en-US" sz="2400" b="0" i="1" dirty="0">
                <a:effectLst>
                  <a:outerShdw blurRad="38100" dist="38100" dir="2700000" algn="tl">
                    <a:srgbClr val="000000">
                      <a:alpha val="43137"/>
                    </a:srgbClr>
                  </a:outerShdw>
                </a:effectLst>
                <a:cs typeface="+mn-cs"/>
              </a:rPr>
              <a:t>Fidel and Religion”</a:t>
            </a:r>
          </a:p>
        </p:txBody>
      </p:sp>
      <p:sp>
        <p:nvSpPr>
          <p:cNvPr id="84997" name="Text Box 5"/>
          <p:cNvSpPr txBox="1">
            <a:spLocks noChangeArrowheads="1"/>
          </p:cNvSpPr>
          <p:nvPr/>
        </p:nvSpPr>
        <p:spPr bwMode="auto">
          <a:xfrm>
            <a:off x="381000" y="2867025"/>
            <a:ext cx="8229600" cy="3565525"/>
          </a:xfrm>
          <a:prstGeom prst="rect">
            <a:avLst/>
          </a:prstGeom>
          <a:noFill/>
          <a:ln w="9525">
            <a:noFill/>
            <a:miter lim="800000"/>
            <a:headEnd/>
            <a:tailEnd/>
          </a:ln>
          <a:effectLst/>
        </p:spPr>
        <p:txBody>
          <a:bodyPr>
            <a:spAutoFit/>
          </a:bodyPr>
          <a:lstStyle/>
          <a:p>
            <a:pPr algn="ctr">
              <a:defRPr/>
            </a:pPr>
            <a:r>
              <a:rPr lang="en-US" sz="3200" b="0">
                <a:effectLst>
                  <a:outerShdw blurRad="38100" dist="38100" dir="2700000" algn="tl">
                    <a:srgbClr val="000000"/>
                  </a:outerShdw>
                </a:effectLst>
                <a:cs typeface="+mn-cs"/>
              </a:rPr>
              <a:t>"If I were to repeat any of the sermons from the first fathers of the church [ca. 200 AD] ... about how the poor must be treated, they would say that [I am a] Maoist or Trotskyste."</a:t>
            </a:r>
            <a:r>
              <a:rPr lang="en-US" sz="3200">
                <a:effectLst>
                  <a:outerShdw blurRad="38100" dist="38100" dir="2700000" algn="tl">
                    <a:srgbClr val="000000"/>
                  </a:outerShdw>
                </a:effectLst>
                <a:cs typeface="+mn-cs"/>
              </a:rPr>
              <a:t>                                                                                                  </a:t>
            </a:r>
          </a:p>
          <a:p>
            <a:pPr algn="ctr">
              <a:defRPr/>
            </a:pPr>
            <a:r>
              <a:rPr lang="en-US" sz="3200">
                <a:effectLst>
                  <a:outerShdw blurRad="38100" dist="38100" dir="2700000" algn="tl">
                    <a:srgbClr val="000000"/>
                  </a:outerShdw>
                </a:effectLst>
                <a:cs typeface="+mn-cs"/>
              </a:rPr>
              <a:t>                                                     </a:t>
            </a:r>
            <a:r>
              <a:rPr lang="en-US">
                <a:effectLst>
                  <a:outerShdw blurRad="38100" dist="38100" dir="2700000" algn="tl">
                    <a:srgbClr val="000000"/>
                  </a:outerShdw>
                </a:effectLst>
                <a:latin typeface="Monotype Corsiva" pitchFamily="66" charset="0"/>
                <a:cs typeface="+mn-cs"/>
              </a:rPr>
              <a:t>Pope Francis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che75"/>
          <p:cNvPicPr>
            <a:picLocks noChangeAspect="1" noChangeArrowheads="1"/>
          </p:cNvPicPr>
          <p:nvPr/>
        </p:nvPicPr>
        <p:blipFill>
          <a:blip r:embed="rId2"/>
          <a:srcRect/>
          <a:stretch>
            <a:fillRect/>
          </a:stretch>
        </p:blipFill>
        <p:spPr bwMode="auto">
          <a:xfrm>
            <a:off x="685800" y="762000"/>
            <a:ext cx="2574925" cy="3581400"/>
          </a:xfrm>
          <a:prstGeom prst="rect">
            <a:avLst/>
          </a:prstGeom>
          <a:noFill/>
          <a:ln w="9525">
            <a:noFill/>
            <a:miter lim="800000"/>
            <a:headEnd/>
            <a:tailEnd/>
          </a:ln>
        </p:spPr>
      </p:pic>
      <p:pic>
        <p:nvPicPr>
          <p:cNvPr id="90114" name="Picture 3" descr="Che Guevara"/>
          <p:cNvPicPr>
            <a:picLocks noChangeAspect="1" noChangeArrowheads="1"/>
          </p:cNvPicPr>
          <p:nvPr/>
        </p:nvPicPr>
        <p:blipFill>
          <a:blip r:embed="rId3"/>
          <a:srcRect/>
          <a:stretch>
            <a:fillRect/>
          </a:stretch>
        </p:blipFill>
        <p:spPr bwMode="auto">
          <a:xfrm>
            <a:off x="3505200" y="787400"/>
            <a:ext cx="5295900" cy="3494088"/>
          </a:xfrm>
          <a:prstGeom prst="rect">
            <a:avLst/>
          </a:prstGeom>
          <a:noFill/>
          <a:ln w="9525">
            <a:noFill/>
            <a:miter lim="800000"/>
            <a:headEnd/>
            <a:tailEnd/>
          </a:ln>
        </p:spPr>
      </p:pic>
      <p:sp>
        <p:nvSpPr>
          <p:cNvPr id="29700" name="Text Box 4"/>
          <p:cNvSpPr txBox="1">
            <a:spLocks noChangeArrowheads="1"/>
          </p:cNvSpPr>
          <p:nvPr/>
        </p:nvSpPr>
        <p:spPr bwMode="auto">
          <a:xfrm>
            <a:off x="533400" y="4419600"/>
            <a:ext cx="8610600" cy="1920875"/>
          </a:xfrm>
          <a:prstGeom prst="rect">
            <a:avLst/>
          </a:prstGeom>
          <a:noFill/>
          <a:ln w="9525">
            <a:noFill/>
            <a:miter lim="800000"/>
            <a:headEnd/>
            <a:tailEnd/>
          </a:ln>
          <a:effectLst/>
        </p:spPr>
        <p:txBody>
          <a:bodyPr>
            <a:spAutoFit/>
          </a:bodyPr>
          <a:lstStyle/>
          <a:p>
            <a:pPr algn="ctr">
              <a:defRPr/>
            </a:pPr>
            <a:r>
              <a:rPr lang="en-US" sz="4000">
                <a:effectLst>
                  <a:outerShdw blurRad="38100" dist="38100" dir="2700000" algn="tl">
                    <a:srgbClr val="000000"/>
                  </a:outerShdw>
                </a:effectLst>
                <a:ea typeface="ＭＳ Ｐゴシック" charset="-128"/>
                <a:cs typeface="+mn-cs"/>
              </a:rPr>
              <a:t>Someone who is willing to sacrifice his life to liberate the oppressed</a:t>
            </a:r>
          </a:p>
        </p:txBody>
      </p:sp>
    </p:spTree>
  </p:cSld>
  <p:clrMapOvr>
    <a:masterClrMapping/>
  </p:clrMapOvr>
  <p:transition advClick="0" advTm="2500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304800" y="838200"/>
            <a:ext cx="8548688" cy="5337175"/>
          </a:xfrm>
          <a:prstGeom prst="rect">
            <a:avLst/>
          </a:prstGeom>
          <a:noFill/>
          <a:ln w="9525">
            <a:noFill/>
            <a:miter lim="800000"/>
            <a:headEnd/>
            <a:tailEnd/>
          </a:ln>
          <a:effectLst/>
        </p:spPr>
        <p:txBody>
          <a:bodyPr anchor="ctr">
            <a:spAutoFit/>
          </a:bodyPr>
          <a:lstStyle/>
          <a:p>
            <a:pPr algn="ctr">
              <a:defRPr/>
            </a:pPr>
            <a:r>
              <a:rPr lang="en-US" sz="2800" b="0">
                <a:latin typeface="Arial" charset="0"/>
                <a:cs typeface="+mn-cs"/>
              </a:rPr>
              <a:t>“</a:t>
            </a:r>
            <a:r>
              <a:rPr lang="en-US" sz="2800" b="0">
                <a:effectLst>
                  <a:outerShdw blurRad="38100" dist="38100" dir="2700000" algn="tl">
                    <a:srgbClr val="000000"/>
                  </a:outerShdw>
                </a:effectLst>
                <a:cs typeface="+mn-cs"/>
              </a:rPr>
              <a:t>AT THE RISK OF SEEMING RIDICULOUS, LET ME SAY THAT THE TRUE REVOLUTIONARY IS GUIDED BY A </a:t>
            </a:r>
            <a:r>
              <a:rPr lang="en-US" sz="2800" u="sng">
                <a:effectLst>
                  <a:outerShdw blurRad="38100" dist="38100" dir="2700000" algn="tl">
                    <a:srgbClr val="000000"/>
                  </a:outerShdw>
                </a:effectLst>
                <a:cs typeface="+mn-cs"/>
              </a:rPr>
              <a:t>GREAT FEELING OF LOVE.</a:t>
            </a:r>
            <a:r>
              <a:rPr lang="en-US" sz="2800" b="0">
                <a:effectLst>
                  <a:outerShdw blurRad="38100" dist="38100" dir="2700000" algn="tl">
                    <a:srgbClr val="000000"/>
                  </a:outerShdw>
                </a:effectLst>
                <a:cs typeface="+mn-cs"/>
              </a:rPr>
              <a:t> IT IS IMPOSSIBLE TO THINK OF A GENUINE REVOLUTIONARY LACKING THIS QUALITY... WE MUST STRIVE EVERY DAY SO THAT THIS LOVE OF LIVING HUMANITY WILL BE TRANSFORMED INTO ACTUAL DEEDS, INTO ACTS THAT SERVE AS EXAMPLES, AS A MOVING FORCE.</a:t>
            </a:r>
            <a:r>
              <a:rPr lang="en-US" sz="2800" b="0">
                <a:effectLst>
                  <a:outerShdw blurRad="38100" dist="38100" dir="2700000" algn="tl">
                    <a:srgbClr val="000000"/>
                  </a:outerShdw>
                </a:effectLst>
                <a:latin typeface="Arial" charset="0"/>
                <a:cs typeface="+mn-cs"/>
              </a:rPr>
              <a:t>”</a:t>
            </a:r>
            <a:r>
              <a:rPr lang="en-US" sz="3200" b="0">
                <a:latin typeface="Arial" charset="0"/>
                <a:cs typeface="+mn-cs"/>
              </a:rPr>
              <a:t> </a:t>
            </a:r>
          </a:p>
          <a:p>
            <a:pPr algn="ctr">
              <a:defRPr/>
            </a:pPr>
            <a:r>
              <a:rPr lang="en-US" sz="3200" b="0">
                <a:latin typeface="Arial" charset="0"/>
                <a:cs typeface="+mn-cs"/>
              </a:rPr>
              <a:t>                                   </a:t>
            </a:r>
            <a:r>
              <a:rPr lang="en-US" sz="3200" b="0" i="1">
                <a:latin typeface="Monotype Corsiva" pitchFamily="66" charset="0"/>
                <a:cs typeface="+mn-cs"/>
              </a:rPr>
              <a:t>Ernesto </a:t>
            </a:r>
            <a:r>
              <a:rPr lang="en-US" sz="3200" b="0" i="1">
                <a:latin typeface="Arial" charset="0"/>
                <a:cs typeface="+mn-cs"/>
              </a:rPr>
              <a:t>“</a:t>
            </a:r>
            <a:r>
              <a:rPr lang="en-US" sz="3200" b="0" i="1">
                <a:latin typeface="Monotype Corsiva" pitchFamily="66" charset="0"/>
                <a:cs typeface="+mn-cs"/>
              </a:rPr>
              <a:t>CHE</a:t>
            </a:r>
            <a:r>
              <a:rPr lang="en-US" sz="3200" b="0" i="1">
                <a:latin typeface="Arial" charset="0"/>
                <a:cs typeface="+mn-cs"/>
              </a:rPr>
              <a:t>”</a:t>
            </a:r>
            <a:r>
              <a:rPr lang="en-US" sz="3200" b="0" i="1">
                <a:latin typeface="Monotype Corsiva" pitchFamily="66" charset="0"/>
                <a:cs typeface="+mn-cs"/>
              </a:rPr>
              <a:t> Guevara</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Florida Preacher"/>
          <p:cNvPicPr>
            <a:picLocks noChangeAspect="1" noChangeArrowheads="1"/>
          </p:cNvPicPr>
          <p:nvPr/>
        </p:nvPicPr>
        <p:blipFill>
          <a:blip r:embed="rId2"/>
          <a:srcRect/>
          <a:stretch>
            <a:fillRect/>
          </a:stretch>
        </p:blipFill>
        <p:spPr bwMode="auto">
          <a:xfrm>
            <a:off x="381000" y="1524000"/>
            <a:ext cx="2581275" cy="1771650"/>
          </a:xfrm>
          <a:prstGeom prst="rect">
            <a:avLst/>
          </a:prstGeom>
          <a:noFill/>
          <a:ln w="9525">
            <a:noFill/>
            <a:miter lim="800000"/>
            <a:headEnd/>
            <a:tailEnd/>
          </a:ln>
        </p:spPr>
      </p:pic>
      <p:pic>
        <p:nvPicPr>
          <p:cNvPr id="92162" name="Picture 3" descr="Florida Preacher I"/>
          <p:cNvPicPr>
            <a:picLocks noChangeAspect="1" noChangeArrowheads="1"/>
          </p:cNvPicPr>
          <p:nvPr/>
        </p:nvPicPr>
        <p:blipFill>
          <a:blip r:embed="rId3"/>
          <a:srcRect/>
          <a:stretch>
            <a:fillRect/>
          </a:stretch>
        </p:blipFill>
        <p:spPr bwMode="auto">
          <a:xfrm>
            <a:off x="6400800" y="1371600"/>
            <a:ext cx="2466975" cy="1847850"/>
          </a:xfrm>
          <a:prstGeom prst="rect">
            <a:avLst/>
          </a:prstGeom>
          <a:noFill/>
          <a:ln w="9525">
            <a:noFill/>
            <a:miter lim="800000"/>
            <a:headEnd/>
            <a:tailEnd/>
          </a:ln>
        </p:spPr>
      </p:pic>
      <p:pic>
        <p:nvPicPr>
          <p:cNvPr id="92163" name="Picture 4" descr="Praises Killing abortion Dr"/>
          <p:cNvPicPr>
            <a:picLocks noChangeAspect="1" noChangeArrowheads="1"/>
          </p:cNvPicPr>
          <p:nvPr/>
        </p:nvPicPr>
        <p:blipFill>
          <a:blip r:embed="rId4"/>
          <a:srcRect/>
          <a:stretch>
            <a:fillRect/>
          </a:stretch>
        </p:blipFill>
        <p:spPr bwMode="auto">
          <a:xfrm>
            <a:off x="838200" y="5029200"/>
            <a:ext cx="1298575" cy="1447800"/>
          </a:xfrm>
          <a:prstGeom prst="rect">
            <a:avLst/>
          </a:prstGeom>
          <a:noFill/>
          <a:ln w="9525">
            <a:noFill/>
            <a:miter lim="800000"/>
            <a:headEnd/>
            <a:tailEnd/>
          </a:ln>
        </p:spPr>
      </p:pic>
      <p:sp>
        <p:nvSpPr>
          <p:cNvPr id="32773" name="Text Box 5"/>
          <p:cNvSpPr txBox="1">
            <a:spLocks noChangeArrowheads="1"/>
          </p:cNvSpPr>
          <p:nvPr/>
        </p:nvSpPr>
        <p:spPr bwMode="auto">
          <a:xfrm>
            <a:off x="801688" y="304800"/>
            <a:ext cx="7832725" cy="701675"/>
          </a:xfrm>
          <a:prstGeom prst="rect">
            <a:avLst/>
          </a:prstGeom>
          <a:noFill/>
          <a:ln w="9525">
            <a:noFill/>
            <a:miter lim="800000"/>
            <a:headEnd/>
            <a:tailEnd/>
          </a:ln>
          <a:effectLst/>
        </p:spPr>
        <p:txBody>
          <a:bodyPr wrap="none">
            <a:spAutoFit/>
          </a:bodyPr>
          <a:lstStyle/>
          <a:p>
            <a:pPr algn="ctr">
              <a:defRPr/>
            </a:pPr>
            <a:r>
              <a:rPr lang="en-US" sz="4000">
                <a:solidFill>
                  <a:srgbClr val="FFFFFF"/>
                </a:solidFill>
                <a:effectLst>
                  <a:outerShdw blurRad="38100" dist="38100" dir="2700000" algn="tl">
                    <a:srgbClr val="000000"/>
                  </a:outerShdw>
                </a:effectLst>
                <a:ea typeface="ＭＳ Ｐゴシック" charset="-128"/>
                <a:cs typeface="+mn-cs"/>
              </a:rPr>
              <a:t>RELIGIOUS NOT SPIRITUAL</a:t>
            </a:r>
          </a:p>
        </p:txBody>
      </p:sp>
      <p:sp>
        <p:nvSpPr>
          <p:cNvPr id="32774" name="Text Box 6"/>
          <p:cNvSpPr txBox="1">
            <a:spLocks noChangeArrowheads="1"/>
          </p:cNvSpPr>
          <p:nvPr/>
        </p:nvSpPr>
        <p:spPr bwMode="auto">
          <a:xfrm>
            <a:off x="3276600" y="1447800"/>
            <a:ext cx="2895600" cy="1552575"/>
          </a:xfrm>
          <a:prstGeom prst="rect">
            <a:avLst/>
          </a:prstGeom>
          <a:noFill/>
          <a:ln w="9525">
            <a:noFill/>
            <a:miter lim="800000"/>
            <a:headEnd/>
            <a:tailEnd/>
          </a:ln>
          <a:effectLst/>
        </p:spPr>
        <p:txBody>
          <a:bodyPr>
            <a:spAutoFit/>
          </a:bodyPr>
          <a:lstStyle/>
          <a:p>
            <a:pPr algn="ctr">
              <a:defRPr/>
            </a:pPr>
            <a:r>
              <a:rPr lang="en-US" sz="2400" b="0">
                <a:effectLst>
                  <a:outerShdw blurRad="38100" dist="38100" dir="2700000" algn="tl">
                    <a:srgbClr val="000000"/>
                  </a:outerShdw>
                </a:effectLst>
                <a:ea typeface="ＭＳ Ｐゴシック" charset="-128"/>
                <a:cs typeface="+mn-cs"/>
              </a:rPr>
              <a:t>promotes hatred actions  against muslims</a:t>
            </a:r>
            <a:r>
              <a:rPr lang="en-US" sz="2400" i="1">
                <a:solidFill>
                  <a:srgbClr val="FFFF99"/>
                </a:solidFill>
                <a:effectLst>
                  <a:outerShdw blurRad="38100" dist="38100" dir="2700000" algn="tl">
                    <a:srgbClr val="000000"/>
                  </a:outerShdw>
                </a:effectLst>
                <a:ea typeface="ＭＳ Ｐゴシック" charset="-128"/>
                <a:cs typeface="+mn-cs"/>
              </a:rPr>
              <a:t> </a:t>
            </a:r>
          </a:p>
        </p:txBody>
      </p:sp>
      <p:sp>
        <p:nvSpPr>
          <p:cNvPr id="32775" name="Text Box 7"/>
          <p:cNvSpPr txBox="1">
            <a:spLocks noChangeArrowheads="1"/>
          </p:cNvSpPr>
          <p:nvPr/>
        </p:nvSpPr>
        <p:spPr bwMode="auto">
          <a:xfrm>
            <a:off x="0" y="1066800"/>
            <a:ext cx="3505200" cy="457200"/>
          </a:xfrm>
          <a:prstGeom prst="rect">
            <a:avLst/>
          </a:prstGeom>
          <a:noFill/>
          <a:ln w="9525">
            <a:noFill/>
            <a:miter lim="800000"/>
            <a:headEnd/>
            <a:tailEnd/>
          </a:ln>
          <a:effectLst/>
        </p:spPr>
        <p:txBody>
          <a:bodyPr>
            <a:spAutoFit/>
          </a:bodyPr>
          <a:lstStyle/>
          <a:p>
            <a:pPr algn="ctr">
              <a:defRPr/>
            </a:pPr>
            <a:r>
              <a:rPr lang="en-US" sz="2400" b="0">
                <a:effectLst>
                  <a:outerShdw blurRad="38100" dist="38100" dir="2700000" algn="tl">
                    <a:srgbClr val="000000"/>
                  </a:outerShdw>
                </a:effectLst>
                <a:ea typeface="ＭＳ Ｐゴシック" charset="-128"/>
                <a:cs typeface="+mn-cs"/>
              </a:rPr>
              <a:t>Rev. Terry Jones</a:t>
            </a:r>
          </a:p>
        </p:txBody>
      </p:sp>
      <p:sp>
        <p:nvSpPr>
          <p:cNvPr id="32776" name="Text Box 8"/>
          <p:cNvSpPr txBox="1">
            <a:spLocks noChangeArrowheads="1"/>
          </p:cNvSpPr>
          <p:nvPr/>
        </p:nvSpPr>
        <p:spPr bwMode="auto">
          <a:xfrm>
            <a:off x="2438400" y="4648200"/>
            <a:ext cx="6019800" cy="822325"/>
          </a:xfrm>
          <a:prstGeom prst="rect">
            <a:avLst/>
          </a:prstGeom>
          <a:noFill/>
          <a:ln w="9525">
            <a:noFill/>
            <a:miter lim="800000"/>
            <a:headEnd/>
            <a:tailEnd/>
          </a:ln>
          <a:effectLst/>
        </p:spPr>
        <p:txBody>
          <a:bodyPr>
            <a:spAutoFit/>
          </a:bodyPr>
          <a:lstStyle/>
          <a:p>
            <a:pPr algn="ctr">
              <a:defRPr/>
            </a:pPr>
            <a:r>
              <a:rPr lang="en-US" sz="2400">
                <a:effectLst>
                  <a:outerShdw blurRad="38100" dist="38100" dir="2700000" algn="tl">
                    <a:srgbClr val="000000"/>
                  </a:outerShdw>
                </a:effectLst>
                <a:ea typeface="ＭＳ Ｐゴシック"/>
                <a:cs typeface="ＭＳ Ｐゴシック"/>
              </a:rPr>
              <a:t> LAY  PREACHER  AT  WHITFIELD ASSEMBLY OF GOD</a:t>
            </a:r>
            <a:r>
              <a:rPr lang="en-US" sz="2400" i="1">
                <a:solidFill>
                  <a:srgbClr val="FFFF99"/>
                </a:solidFill>
                <a:effectLst>
                  <a:outerShdw blurRad="38100" dist="38100" dir="2700000" algn="tl">
                    <a:srgbClr val="000000"/>
                  </a:outerShdw>
                </a:effectLst>
                <a:ea typeface="ＭＳ Ｐゴシック"/>
                <a:cs typeface="ＭＳ Ｐゴシック"/>
              </a:rPr>
              <a:t> </a:t>
            </a:r>
          </a:p>
        </p:txBody>
      </p:sp>
      <p:sp>
        <p:nvSpPr>
          <p:cNvPr id="32777" name="Text Box 9"/>
          <p:cNvSpPr txBox="1">
            <a:spLocks noChangeArrowheads="1"/>
          </p:cNvSpPr>
          <p:nvPr/>
        </p:nvSpPr>
        <p:spPr bwMode="auto">
          <a:xfrm>
            <a:off x="2362200" y="5670550"/>
            <a:ext cx="6324600" cy="1187450"/>
          </a:xfrm>
          <a:prstGeom prst="rect">
            <a:avLst/>
          </a:prstGeom>
          <a:noFill/>
          <a:ln w="9525">
            <a:noFill/>
            <a:miter lim="800000"/>
            <a:headEnd/>
            <a:tailEnd/>
          </a:ln>
          <a:effectLst/>
        </p:spPr>
        <p:txBody>
          <a:bodyPr>
            <a:spAutoFit/>
          </a:bodyPr>
          <a:lstStyle/>
          <a:p>
            <a:pPr algn="ctr">
              <a:defRPr/>
            </a:pPr>
            <a:r>
              <a:rPr lang="en-US" sz="2400" b="0">
                <a:effectLst>
                  <a:outerShdw blurRad="38100" dist="38100" dir="2700000" algn="tl">
                    <a:srgbClr val="000000"/>
                  </a:outerShdw>
                </a:effectLst>
                <a:ea typeface="ＭＳ Ｐゴシック" charset="-128"/>
                <a:cs typeface="+mn-cs"/>
              </a:rPr>
              <a:t>INSTIGATED AND CELEBRATED PUBLICLY THE KILLING OF AN ABORTION CLINIC  MD</a:t>
            </a:r>
            <a:r>
              <a:rPr lang="en-US" sz="2400" i="1">
                <a:effectLst>
                  <a:outerShdw blurRad="38100" dist="38100" dir="2700000" algn="tl">
                    <a:srgbClr val="000000"/>
                  </a:outerShdw>
                </a:effectLst>
                <a:ea typeface="ＭＳ Ｐゴシック" charset="-128"/>
                <a:cs typeface="+mn-cs"/>
              </a:rPr>
              <a:t> </a:t>
            </a:r>
          </a:p>
        </p:txBody>
      </p:sp>
      <p:sp>
        <p:nvSpPr>
          <p:cNvPr id="32778" name="Text Box 10"/>
          <p:cNvSpPr txBox="1">
            <a:spLocks noChangeArrowheads="1"/>
          </p:cNvSpPr>
          <p:nvPr/>
        </p:nvSpPr>
        <p:spPr bwMode="auto">
          <a:xfrm>
            <a:off x="381000" y="3276600"/>
            <a:ext cx="8458200" cy="822325"/>
          </a:xfrm>
          <a:prstGeom prst="rect">
            <a:avLst/>
          </a:prstGeom>
          <a:noFill/>
          <a:ln w="9525">
            <a:noFill/>
            <a:miter lim="800000"/>
            <a:headEnd/>
            <a:tailEnd/>
          </a:ln>
          <a:effectLst/>
        </p:spPr>
        <p:txBody>
          <a:bodyPr>
            <a:spAutoFit/>
          </a:bodyPr>
          <a:lstStyle/>
          <a:p>
            <a:pPr algn="ctr">
              <a:defRPr/>
            </a:pPr>
            <a:r>
              <a:rPr lang="en-US" sz="2400">
                <a:effectLst>
                  <a:outerShdw blurRad="38100" dist="38100" dir="2700000" algn="tl">
                    <a:srgbClr val="000000"/>
                  </a:outerShdw>
                </a:effectLst>
                <a:ea typeface="ＭＳ Ｐゴシック" charset="-128"/>
                <a:cs typeface="+mn-cs"/>
              </a:rPr>
              <a:t>NON-DENOMINATIONAL CHARISMATIC CHRISTIAN CHURCH IN GAINESVILLE, FLORIDA</a:t>
            </a:r>
          </a:p>
        </p:txBody>
      </p:sp>
      <p:sp>
        <p:nvSpPr>
          <p:cNvPr id="32779" name="Text Box 11"/>
          <p:cNvSpPr txBox="1">
            <a:spLocks noChangeArrowheads="1"/>
          </p:cNvSpPr>
          <p:nvPr/>
        </p:nvSpPr>
        <p:spPr bwMode="auto">
          <a:xfrm>
            <a:off x="838200" y="4648200"/>
            <a:ext cx="1517650" cy="366713"/>
          </a:xfrm>
          <a:prstGeom prst="rect">
            <a:avLst/>
          </a:prstGeom>
          <a:noFill/>
          <a:ln w="9525">
            <a:noFill/>
            <a:miter lim="800000"/>
            <a:headEnd/>
            <a:tailEnd/>
          </a:ln>
          <a:effectLst/>
        </p:spPr>
        <p:txBody>
          <a:bodyPr wrap="none">
            <a:spAutoFit/>
          </a:bodyPr>
          <a:lstStyle/>
          <a:p>
            <a:pPr>
              <a:defRPr/>
            </a:pPr>
            <a:r>
              <a:rPr lang="en-US" sz="1800">
                <a:effectLst>
                  <a:outerShdw blurRad="38100" dist="38100" dir="2700000" algn="tl">
                    <a:srgbClr val="000000"/>
                  </a:outerShdw>
                </a:effectLst>
                <a:latin typeface="Arial" charset="0"/>
                <a:cs typeface="+mn-cs"/>
              </a:rPr>
              <a:t>JOHN BURT</a:t>
            </a:r>
          </a:p>
        </p:txBody>
      </p:sp>
    </p:spTree>
  </p:cSld>
  <p:clrMapOvr>
    <a:masterClrMapping/>
  </p:clrMapOvr>
  <p:transition advClick="0" advTm="2500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Stalin"/>
          <p:cNvPicPr>
            <a:picLocks noChangeAspect="1" noChangeArrowheads="1"/>
          </p:cNvPicPr>
          <p:nvPr/>
        </p:nvPicPr>
        <p:blipFill>
          <a:blip r:embed="rId2"/>
          <a:srcRect/>
          <a:stretch>
            <a:fillRect/>
          </a:stretch>
        </p:blipFill>
        <p:spPr bwMode="auto">
          <a:xfrm>
            <a:off x="1295400" y="1676400"/>
            <a:ext cx="2514600" cy="2895600"/>
          </a:xfrm>
          <a:prstGeom prst="rect">
            <a:avLst/>
          </a:prstGeom>
          <a:noFill/>
          <a:ln w="9525">
            <a:noFill/>
            <a:miter lim="800000"/>
            <a:headEnd/>
            <a:tailEnd/>
          </a:ln>
        </p:spPr>
      </p:pic>
      <p:pic>
        <p:nvPicPr>
          <p:cNvPr id="264196" name="Picture 1028" descr="C:\Documents and Settings\Administrator\My Documents\My Pictures\JM Keynes.jpg"/>
          <p:cNvPicPr>
            <a:picLocks noChangeAspect="1" noChangeArrowheads="1"/>
          </p:cNvPicPr>
          <p:nvPr/>
        </p:nvPicPr>
        <p:blipFill>
          <a:blip r:embed="rId3"/>
          <a:srcRect/>
          <a:stretch>
            <a:fillRect/>
          </a:stretch>
        </p:blipFill>
        <p:spPr bwMode="auto">
          <a:xfrm>
            <a:off x="5715000" y="1676400"/>
            <a:ext cx="2368550" cy="2895600"/>
          </a:xfrm>
          <a:prstGeom prst="rect">
            <a:avLst/>
          </a:prstGeom>
          <a:noFill/>
          <a:ln w="9525">
            <a:noFill/>
            <a:miter lim="800000"/>
            <a:headEnd/>
            <a:tailEnd/>
          </a:ln>
        </p:spPr>
      </p:pic>
      <p:sp>
        <p:nvSpPr>
          <p:cNvPr id="31748" name="Text Box 4"/>
          <p:cNvSpPr txBox="1">
            <a:spLocks noChangeArrowheads="1"/>
          </p:cNvSpPr>
          <p:nvPr/>
        </p:nvSpPr>
        <p:spPr bwMode="auto">
          <a:xfrm>
            <a:off x="0" y="533400"/>
            <a:ext cx="9242425" cy="701675"/>
          </a:xfrm>
          <a:prstGeom prst="rect">
            <a:avLst/>
          </a:prstGeom>
          <a:noFill/>
          <a:ln w="9525">
            <a:noFill/>
            <a:miter lim="800000"/>
            <a:headEnd/>
            <a:tailEnd/>
          </a:ln>
          <a:effectLst/>
        </p:spPr>
        <p:txBody>
          <a:bodyPr wrap="none">
            <a:spAutoFit/>
          </a:bodyPr>
          <a:lstStyle/>
          <a:p>
            <a:pPr algn="ctr">
              <a:defRPr/>
            </a:pPr>
            <a:r>
              <a:rPr lang="en-US" sz="4000" b="0">
                <a:effectLst>
                  <a:outerShdw blurRad="38100" dist="38100" dir="2700000" algn="tl">
                    <a:srgbClr val="000000"/>
                  </a:outerShdw>
                </a:effectLst>
                <a:ea typeface="ＭＳ Ｐゴシック" charset="-128"/>
                <a:cs typeface="+mn-cs"/>
              </a:rPr>
              <a:t>NOT RELIGIOUS NOR SPIRITUAL</a:t>
            </a:r>
          </a:p>
        </p:txBody>
      </p:sp>
      <p:sp>
        <p:nvSpPr>
          <p:cNvPr id="31749" name="Text Box 5"/>
          <p:cNvSpPr txBox="1">
            <a:spLocks noChangeArrowheads="1"/>
          </p:cNvSpPr>
          <p:nvPr/>
        </p:nvSpPr>
        <p:spPr bwMode="auto">
          <a:xfrm>
            <a:off x="381000" y="4724400"/>
            <a:ext cx="8382000" cy="1739900"/>
          </a:xfrm>
          <a:prstGeom prst="rect">
            <a:avLst/>
          </a:prstGeom>
          <a:noFill/>
          <a:ln w="9525">
            <a:noFill/>
            <a:miter lim="800000"/>
            <a:headEnd/>
            <a:tailEnd/>
          </a:ln>
          <a:effectLst/>
        </p:spPr>
        <p:txBody>
          <a:bodyPr>
            <a:spAutoFit/>
          </a:bodyPr>
          <a:lstStyle/>
          <a:p>
            <a:pPr algn="ctr">
              <a:defRPr/>
            </a:pPr>
            <a:r>
              <a:rPr lang="en-US" b="0">
                <a:effectLst>
                  <a:outerShdw blurRad="38100" dist="38100" dir="2700000" algn="tl">
                    <a:srgbClr val="000000"/>
                  </a:outerShdw>
                </a:effectLst>
                <a:ea typeface="ＭＳ Ｐゴシック" charset="-128"/>
                <a:cs typeface="+mn-cs"/>
              </a:rPr>
              <a:t>UNRESTRAINED AMBITION FOR POWER USING IT FOR ABUSE AND ENSLAVEMENT</a:t>
            </a: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4196"/>
                                        </p:tgtEl>
                                        <p:attrNameLst>
                                          <p:attrName>style.visibility</p:attrName>
                                        </p:attrNameLst>
                                      </p:cBhvr>
                                      <p:to>
                                        <p:strVal val="visible"/>
                                      </p:to>
                                    </p:set>
                                    <p:anim calcmode="lin" valueType="num">
                                      <p:cBhvr additive="base">
                                        <p:cTn id="7" dur="500" fill="hold"/>
                                        <p:tgtEl>
                                          <p:spTgt spid="264196"/>
                                        </p:tgtEl>
                                        <p:attrNameLst>
                                          <p:attrName>ppt_x</p:attrName>
                                        </p:attrNameLst>
                                      </p:cBhvr>
                                      <p:tavLst>
                                        <p:tav tm="0">
                                          <p:val>
                                            <p:strVal val="0-#ppt_w/2"/>
                                          </p:val>
                                        </p:tav>
                                        <p:tav tm="100000">
                                          <p:val>
                                            <p:strVal val="#ppt_x"/>
                                          </p:val>
                                        </p:tav>
                                      </p:tavLst>
                                    </p:anim>
                                    <p:anim calcmode="lin" valueType="num">
                                      <p:cBhvr additive="base">
                                        <p:cTn id="8" dur="500" fill="hold"/>
                                        <p:tgtEl>
                                          <p:spTgt spid="264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143000" y="457200"/>
            <a:ext cx="6999288" cy="1066800"/>
          </a:xfrm>
          <a:prstGeom prst="rect">
            <a:avLst/>
          </a:prstGeom>
          <a:noFill/>
          <a:ln w="9525">
            <a:noFill/>
            <a:miter lim="800000"/>
            <a:headEnd/>
            <a:tailEnd/>
          </a:ln>
          <a:effectLst/>
        </p:spPr>
        <p:txBody>
          <a:bodyPr wrap="none">
            <a:spAutoFit/>
          </a:bodyPr>
          <a:lstStyle/>
          <a:p>
            <a:pPr algn="ctr">
              <a:defRPr/>
            </a:pPr>
            <a:r>
              <a:rPr lang="en-US" sz="4000" b="0">
                <a:effectLst>
                  <a:outerShdw blurRad="38100" dist="38100" dir="2700000" algn="tl">
                    <a:srgbClr val="000000"/>
                  </a:outerShdw>
                </a:effectLst>
                <a:ea typeface="ＭＳ Ｐゴシック" charset="-128"/>
                <a:cs typeface="+mn-cs"/>
              </a:rPr>
              <a:t>SPIRITUAL &amp; RELIGIOUS</a:t>
            </a:r>
          </a:p>
          <a:p>
            <a:pPr algn="ctr">
              <a:defRPr/>
            </a:pPr>
            <a:endParaRPr lang="en-US" sz="2400" b="0">
              <a:effectLst>
                <a:outerShdw blurRad="38100" dist="38100" dir="2700000" algn="tl">
                  <a:srgbClr val="000000"/>
                </a:outerShdw>
              </a:effectLst>
              <a:ea typeface="ＭＳ Ｐゴシック" charset="-128"/>
              <a:cs typeface="+mn-cs"/>
            </a:endParaRPr>
          </a:p>
        </p:txBody>
      </p:sp>
      <p:pic>
        <p:nvPicPr>
          <p:cNvPr id="94210" name="Picture 3" descr="06-martin-king-010909_14093_600x450"/>
          <p:cNvPicPr>
            <a:picLocks noChangeAspect="1" noChangeArrowheads="1"/>
          </p:cNvPicPr>
          <p:nvPr/>
        </p:nvPicPr>
        <p:blipFill>
          <a:blip r:embed="rId2"/>
          <a:srcRect/>
          <a:stretch>
            <a:fillRect/>
          </a:stretch>
        </p:blipFill>
        <p:spPr bwMode="auto">
          <a:xfrm>
            <a:off x="4648200" y="1828800"/>
            <a:ext cx="4171950" cy="2662238"/>
          </a:xfrm>
          <a:prstGeom prst="rect">
            <a:avLst/>
          </a:prstGeom>
          <a:noFill/>
          <a:ln w="9525">
            <a:noFill/>
            <a:miter lim="800000"/>
            <a:headEnd/>
            <a:tailEnd/>
          </a:ln>
        </p:spPr>
      </p:pic>
      <p:pic>
        <p:nvPicPr>
          <p:cNvPr id="94211" name="Picture 4" descr="Gandji II"/>
          <p:cNvPicPr>
            <a:picLocks noChangeAspect="1" noChangeArrowheads="1"/>
          </p:cNvPicPr>
          <p:nvPr/>
        </p:nvPicPr>
        <p:blipFill>
          <a:blip r:embed="rId3"/>
          <a:srcRect/>
          <a:stretch>
            <a:fillRect/>
          </a:stretch>
        </p:blipFill>
        <p:spPr bwMode="auto">
          <a:xfrm>
            <a:off x="381000" y="1828800"/>
            <a:ext cx="3790950" cy="2724150"/>
          </a:xfrm>
          <a:prstGeom prst="rect">
            <a:avLst/>
          </a:prstGeom>
          <a:noFill/>
          <a:ln w="9525">
            <a:noFill/>
            <a:miter lim="800000"/>
            <a:headEnd/>
            <a:tailEnd/>
          </a:ln>
        </p:spPr>
      </p:pic>
      <p:sp>
        <p:nvSpPr>
          <p:cNvPr id="30725" name="Text Box 5"/>
          <p:cNvSpPr txBox="1">
            <a:spLocks noChangeArrowheads="1"/>
          </p:cNvSpPr>
          <p:nvPr/>
        </p:nvSpPr>
        <p:spPr bwMode="auto">
          <a:xfrm>
            <a:off x="457200" y="4876800"/>
            <a:ext cx="8686800" cy="1190625"/>
          </a:xfrm>
          <a:prstGeom prst="rect">
            <a:avLst/>
          </a:prstGeom>
          <a:noFill/>
          <a:ln w="9525">
            <a:noFill/>
            <a:miter lim="800000"/>
            <a:headEnd/>
            <a:tailEnd/>
          </a:ln>
          <a:effectLst/>
        </p:spPr>
        <p:txBody>
          <a:bodyPr>
            <a:spAutoFit/>
          </a:bodyPr>
          <a:lstStyle/>
          <a:p>
            <a:pPr algn="ctr">
              <a:defRPr/>
            </a:pPr>
            <a:r>
              <a:rPr lang="en-US">
                <a:effectLst>
                  <a:outerShdw blurRad="38100" dist="38100" dir="2700000" algn="tl">
                    <a:srgbClr val="000000"/>
                  </a:outerShdw>
                </a:effectLst>
                <a:ea typeface="ＭＳ Ｐゴシック" charset="-128"/>
                <a:cs typeface="+mn-cs"/>
              </a:rPr>
              <a:t>HINDU AND CHRISTIAN</a:t>
            </a:r>
            <a:r>
              <a:rPr lang="en-US" b="0">
                <a:effectLst>
                  <a:outerShdw blurRad="38100" dist="38100" dir="2700000" algn="tl">
                    <a:srgbClr val="000000"/>
                  </a:outerShdw>
                </a:effectLst>
                <a:ea typeface="ＭＳ Ｐゴシック" charset="-128"/>
                <a:cs typeface="+mn-cs"/>
              </a:rPr>
              <a:t>  NO   CONTRADICTION</a:t>
            </a:r>
          </a:p>
        </p:txBody>
      </p:sp>
    </p:spTree>
  </p:cSld>
  <p:clrMapOvr>
    <a:masterClrMapping/>
  </p:clrMapOvr>
  <p:transition advClick="0" advTm="25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auto">
          <a:xfrm>
            <a:off x="2286000" y="533400"/>
            <a:ext cx="4346575" cy="641350"/>
          </a:xfrm>
          <a:prstGeom prst="rect">
            <a:avLst/>
          </a:prstGeom>
          <a:noFill/>
          <a:ln w="9525">
            <a:noFill/>
            <a:miter lim="800000"/>
            <a:headEnd/>
            <a:tailEnd/>
          </a:ln>
        </p:spPr>
        <p:txBody>
          <a:bodyPr wrap="none">
            <a:spAutoFit/>
          </a:bodyPr>
          <a:lstStyle/>
          <a:p>
            <a:r>
              <a:rPr lang="en-US"/>
              <a:t>ONE INDICATOR</a:t>
            </a:r>
          </a:p>
        </p:txBody>
      </p:sp>
      <p:sp>
        <p:nvSpPr>
          <p:cNvPr id="21506" name="Text Box 5"/>
          <p:cNvSpPr txBox="1">
            <a:spLocks noChangeArrowheads="1"/>
          </p:cNvSpPr>
          <p:nvPr/>
        </p:nvSpPr>
        <p:spPr bwMode="auto">
          <a:xfrm>
            <a:off x="0" y="1447800"/>
            <a:ext cx="9144000" cy="4789488"/>
          </a:xfrm>
          <a:prstGeom prst="rect">
            <a:avLst/>
          </a:prstGeom>
          <a:noFill/>
          <a:ln w="9525">
            <a:noFill/>
            <a:miter lim="800000"/>
            <a:headEnd/>
            <a:tailEnd/>
          </a:ln>
        </p:spPr>
        <p:txBody>
          <a:bodyPr>
            <a:spAutoFit/>
          </a:bodyPr>
          <a:lstStyle/>
          <a:p>
            <a:pPr algn="ctr"/>
            <a:r>
              <a:rPr lang="en-US" sz="2800" dirty="0"/>
              <a:t>UNTIL VERY RECENTLY THE WESTERN WORLD  WAS REGULARLY VISITED BY MALE YOGIS WHO DREW HUGE CROWDS IN ORDER TO RECEIVE THE TEACHINGS GIVEN IN  A LECTURE FORMAT.</a:t>
            </a:r>
          </a:p>
          <a:p>
            <a:pPr algn="ctr"/>
            <a:r>
              <a:rPr lang="en-US" sz="2800" dirty="0"/>
              <a:t>AT PRESENT, WE SEE THREE EMBODIMENTS OF THE FEMENINE ENERGY AND THEY ALL HAVE A DIFFERENT MODALITY; THEY DEDICATE TIME  TO ONE  PERSON AT  A TIME UNTIL EVERY PERSON HAS BEEN CARED FOR.  </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524000" y="685800"/>
            <a:ext cx="6486525" cy="1403350"/>
          </a:xfrm>
          <a:prstGeom prst="rect">
            <a:avLst/>
          </a:prstGeom>
          <a:noFill/>
          <a:ln>
            <a:noFill/>
          </a:ln>
          <a:effectLst/>
        </p:spPr>
        <p:txBody>
          <a:bodyPr wrap="none">
            <a:spAutoFit/>
          </a:bodyPr>
          <a:lstStyle/>
          <a:p>
            <a:pPr algn="ctr">
              <a:defRPr/>
            </a:pPr>
            <a:r>
              <a:rPr lang="en-US" sz="4000">
                <a:effectLst>
                  <a:outerShdw blurRad="38100" dist="38100" dir="2700000" algn="tl">
                    <a:srgbClr val="000000"/>
                  </a:outerShdw>
                </a:effectLst>
                <a:ea typeface="ＭＳ Ｐゴシック"/>
              </a:rPr>
              <a:t>SPIRITUAL SCIENCES</a:t>
            </a:r>
          </a:p>
          <a:p>
            <a:pPr algn="ctr">
              <a:defRPr/>
            </a:pPr>
            <a:endParaRPr lang="en-US" sz="1800">
              <a:effectLst>
                <a:outerShdw blurRad="38100" dist="38100" dir="2700000" algn="tl">
                  <a:srgbClr val="000000"/>
                </a:outerShdw>
              </a:effectLst>
              <a:ea typeface="ＭＳ Ｐゴシック"/>
            </a:endParaRPr>
          </a:p>
          <a:p>
            <a:pPr algn="ctr">
              <a:defRPr/>
            </a:pPr>
            <a:r>
              <a:rPr lang="en-US" sz="2800">
                <a:effectLst>
                  <a:outerShdw blurRad="38100" dist="38100" dir="2700000" algn="tl">
                    <a:srgbClr val="000000"/>
                  </a:outerShdw>
                </a:effectLst>
                <a:latin typeface="Arial" charset="0"/>
                <a:ea typeface="ＭＳ Ｐゴシック"/>
              </a:rPr>
              <a:t>SHARE FUNDAMENTAL PRINCIPLES</a:t>
            </a:r>
          </a:p>
        </p:txBody>
      </p:sp>
      <p:sp>
        <p:nvSpPr>
          <p:cNvPr id="36867" name="Text Box 3"/>
          <p:cNvSpPr txBox="1">
            <a:spLocks noChangeArrowheads="1"/>
          </p:cNvSpPr>
          <p:nvPr/>
        </p:nvSpPr>
        <p:spPr bwMode="auto">
          <a:xfrm>
            <a:off x="457200" y="2590800"/>
            <a:ext cx="8382000" cy="5575300"/>
          </a:xfrm>
          <a:prstGeom prst="rect">
            <a:avLst/>
          </a:prstGeom>
          <a:noFill/>
          <a:ln w="9525">
            <a:noFill/>
            <a:miter lim="800000"/>
            <a:headEnd/>
            <a:tailEnd/>
          </a:ln>
        </p:spPr>
        <p:txBody>
          <a:bodyPr>
            <a:spAutoFit/>
          </a:bodyPr>
          <a:lstStyle/>
          <a:p>
            <a:pPr algn="ctr">
              <a:defRPr/>
            </a:pPr>
            <a:r>
              <a:rPr lang="en-US" sz="4800" u="sng">
                <a:effectLst>
                  <a:outerShdw blurRad="38100" dist="38100" dir="2700000" algn="tl">
                    <a:srgbClr val="000000"/>
                  </a:outerShdw>
                </a:effectLst>
                <a:ea typeface="ＭＳ Ｐゴシック"/>
              </a:rPr>
              <a:t>LOVE</a:t>
            </a:r>
            <a:r>
              <a:rPr lang="en-US" sz="4400">
                <a:effectLst>
                  <a:outerShdw blurRad="38100" dist="38100" dir="2700000" algn="tl">
                    <a:srgbClr val="000000"/>
                  </a:outerShdw>
                </a:effectLst>
                <a:ea typeface="ＭＳ Ｐゴシック"/>
              </a:rPr>
              <a:t>,</a:t>
            </a:r>
            <a:r>
              <a:rPr lang="en-US" sz="4000">
                <a:effectLst>
                  <a:outerShdw blurRad="38100" dist="38100" dir="2700000" algn="tl">
                    <a:srgbClr val="000000"/>
                  </a:outerShdw>
                </a:effectLst>
                <a:ea typeface="ＭＳ Ｐゴシック"/>
              </a:rPr>
              <a:t> </a:t>
            </a:r>
            <a:r>
              <a:rPr lang="en-US" sz="4400">
                <a:effectLst>
                  <a:outerShdw blurRad="38100" dist="38100" dir="2700000" algn="tl">
                    <a:srgbClr val="000000"/>
                  </a:outerShdw>
                </a:effectLst>
                <a:ea typeface="ＭＳ Ｐゴシック"/>
              </a:rPr>
              <a:t>REINCARNATION, LAW OF KARMA , ASTRAL  BODY ETC.</a:t>
            </a:r>
          </a:p>
          <a:p>
            <a:pPr algn="ctr">
              <a:defRPr/>
            </a:pPr>
            <a:endParaRPr lang="en-US" sz="3200">
              <a:effectLst>
                <a:outerShdw blurRad="38100" dist="38100" dir="2700000" algn="tl">
                  <a:srgbClr val="000000"/>
                </a:outerShdw>
              </a:effectLst>
              <a:ea typeface="ＭＳ Ｐゴシック"/>
            </a:endParaRPr>
          </a:p>
          <a:p>
            <a:pPr algn="ctr">
              <a:defRPr/>
            </a:pPr>
            <a:r>
              <a:rPr lang="en-US" sz="3200">
                <a:effectLst>
                  <a:outerShdw blurRad="38100" dist="38100" dir="2700000" algn="tl">
                    <a:srgbClr val="000000"/>
                  </a:outerShdw>
                </a:effectLst>
                <a:ea typeface="ＭＳ Ｐゴシック"/>
              </a:rPr>
              <a:t>YOGA - TANTRA - SPIRITISM AYURVEDA </a:t>
            </a:r>
          </a:p>
          <a:p>
            <a:pPr algn="ctr">
              <a:defRPr/>
            </a:pPr>
            <a:endParaRPr lang="en-US" sz="3200">
              <a:effectLst>
                <a:outerShdw blurRad="38100" dist="38100" dir="2700000" algn="tl">
                  <a:srgbClr val="000000"/>
                </a:outerShdw>
              </a:effectLst>
              <a:ea typeface="ＭＳ Ｐゴシック"/>
            </a:endParaRPr>
          </a:p>
          <a:p>
            <a:pPr algn="ctr">
              <a:defRPr/>
            </a:pPr>
            <a:endParaRPr lang="en-US" sz="3200">
              <a:effectLst>
                <a:outerShdw blurRad="38100" dist="38100" dir="2700000" algn="tl">
                  <a:srgbClr val="000000"/>
                </a:outerShdw>
              </a:effectLst>
              <a:ea typeface="ＭＳ Ｐゴシック"/>
            </a:endParaRPr>
          </a:p>
          <a:p>
            <a:pPr algn="ctr">
              <a:defRPr/>
            </a:pPr>
            <a:endParaRPr lang="en-US" sz="3200">
              <a:effectLst>
                <a:outerShdw blurRad="38100" dist="38100" dir="2700000" algn="tl">
                  <a:srgbClr val="000000"/>
                </a:outerShdw>
              </a:effectLst>
              <a:ea typeface="ＭＳ Ｐゴシック"/>
            </a:endParaRPr>
          </a:p>
          <a:p>
            <a:pPr algn="ctr">
              <a:defRPr/>
            </a:pPr>
            <a:endParaRPr lang="en-US" sz="3200">
              <a:effectLst>
                <a:outerShdw blurRad="38100" dist="38100" dir="2700000" algn="tl">
                  <a:srgbClr val="000000"/>
                </a:outerShdw>
              </a:effectLst>
              <a:ea typeface="ＭＳ Ｐゴシック"/>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Text Box 5"/>
          <p:cNvSpPr txBox="1">
            <a:spLocks noChangeArrowheads="1"/>
          </p:cNvSpPr>
          <p:nvPr/>
        </p:nvSpPr>
        <p:spPr bwMode="auto">
          <a:xfrm>
            <a:off x="914400" y="4267200"/>
            <a:ext cx="6934200" cy="1616075"/>
          </a:xfrm>
          <a:prstGeom prst="rect">
            <a:avLst/>
          </a:prstGeom>
          <a:noFill/>
          <a:ln w="9525">
            <a:noFill/>
            <a:miter lim="800000"/>
            <a:headEnd/>
            <a:tailEnd/>
          </a:ln>
          <a:effectLst/>
        </p:spPr>
        <p:txBody>
          <a:bodyPr>
            <a:spAutoFit/>
          </a:bodyPr>
          <a:lstStyle/>
          <a:p>
            <a:pPr>
              <a:defRPr/>
            </a:pPr>
            <a:r>
              <a:rPr lang="en-US" sz="2800">
                <a:effectLst>
                  <a:outerShdw blurRad="38100" dist="38100" dir="2700000" algn="tl">
                    <a:srgbClr val="000000"/>
                  </a:outerShdw>
                </a:effectLst>
                <a:cs typeface="+mn-cs"/>
              </a:rPr>
              <a:t>                              YAMAS</a:t>
            </a:r>
          </a:p>
          <a:p>
            <a:pPr>
              <a:defRPr/>
            </a:pPr>
            <a:r>
              <a:rPr lang="en-US" sz="2800" b="0">
                <a:latin typeface="Arial" charset="0"/>
                <a:cs typeface="+mn-cs"/>
              </a:rPr>
              <a:t> </a:t>
            </a:r>
            <a:r>
              <a:rPr lang="en-US" sz="3200">
                <a:effectLst>
                  <a:outerShdw blurRad="38100" dist="38100" dir="2700000" algn="tl">
                    <a:srgbClr val="000000"/>
                  </a:outerShdw>
                </a:effectLst>
                <a:cs typeface="+mn-cs"/>
              </a:rPr>
              <a:t>RULES OF SOCIAL CONDUCT</a:t>
            </a:r>
          </a:p>
          <a:p>
            <a:pPr>
              <a:defRPr/>
            </a:pPr>
            <a:r>
              <a:rPr lang="en-US" sz="2000">
                <a:effectLst>
                  <a:outerShdw blurRad="38100" dist="38100" dir="2700000" algn="tl">
                    <a:srgbClr val="000000"/>
                  </a:outerShdw>
                </a:effectLst>
                <a:cs typeface="+mn-cs"/>
              </a:rPr>
              <a:t>         COLLECTIVE MORAL TRANSFORMATION </a:t>
            </a:r>
          </a:p>
          <a:p>
            <a:pPr>
              <a:defRPr/>
            </a:pPr>
            <a:endParaRPr lang="en-US" sz="2000">
              <a:effectLst>
                <a:outerShdw blurRad="38100" dist="38100" dir="2700000" algn="tl">
                  <a:srgbClr val="000000"/>
                </a:outerShdw>
              </a:effectLst>
              <a:cs typeface="+mn-cs"/>
            </a:endParaRPr>
          </a:p>
        </p:txBody>
      </p:sp>
      <p:sp>
        <p:nvSpPr>
          <p:cNvPr id="78854" name="Text Box 6"/>
          <p:cNvSpPr txBox="1">
            <a:spLocks noChangeArrowheads="1"/>
          </p:cNvSpPr>
          <p:nvPr/>
        </p:nvSpPr>
        <p:spPr bwMode="auto">
          <a:xfrm>
            <a:off x="609600" y="2514600"/>
            <a:ext cx="8001000" cy="2225675"/>
          </a:xfrm>
          <a:prstGeom prst="rect">
            <a:avLst/>
          </a:prstGeom>
          <a:noFill/>
          <a:ln w="9525">
            <a:noFill/>
            <a:miter lim="800000"/>
            <a:headEnd/>
            <a:tailEnd/>
          </a:ln>
          <a:effectLst/>
        </p:spPr>
        <p:txBody>
          <a:bodyPr>
            <a:spAutoFit/>
          </a:bodyPr>
          <a:lstStyle/>
          <a:p>
            <a:pPr>
              <a:defRPr/>
            </a:pPr>
            <a:r>
              <a:rPr lang="en-US" sz="3200" b="0">
                <a:effectLst>
                  <a:outerShdw blurRad="38100" dist="38100" dir="2700000" algn="tl">
                    <a:srgbClr val="000000"/>
                  </a:outerShdw>
                </a:effectLst>
                <a:cs typeface="+mn-cs"/>
              </a:rPr>
              <a:t>                             niyamas</a:t>
            </a:r>
          </a:p>
          <a:p>
            <a:pPr>
              <a:defRPr/>
            </a:pPr>
            <a:r>
              <a:rPr lang="en-US" sz="3200">
                <a:effectLst>
                  <a:outerShdw blurRad="38100" dist="38100" dir="2700000" algn="tl">
                    <a:srgbClr val="000000"/>
                  </a:outerShdw>
                </a:effectLst>
                <a:cs typeface="+mn-cs"/>
              </a:rPr>
              <a:t>RULES OF PERSONAL CONDUCT </a:t>
            </a:r>
          </a:p>
          <a:p>
            <a:pPr>
              <a:defRPr/>
            </a:pPr>
            <a:r>
              <a:rPr lang="en-US" sz="2000">
                <a:effectLst>
                  <a:outerShdw blurRad="38100" dist="38100" dir="2700000" algn="tl">
                    <a:srgbClr val="000000"/>
                  </a:outerShdw>
                </a:effectLst>
                <a:cs typeface="+mn-cs"/>
              </a:rPr>
              <a:t>                             </a:t>
            </a:r>
            <a:r>
              <a:rPr lang="en-US" sz="2000" b="0">
                <a:effectLst>
                  <a:outerShdw blurRad="38100" dist="38100" dir="2700000" algn="tl">
                    <a:srgbClr val="000000"/>
                  </a:outerShdw>
                </a:effectLst>
                <a:cs typeface="+mn-cs"/>
              </a:rPr>
              <a:t>PERSONAL  -  MORAL TRANSFORMATION</a:t>
            </a:r>
            <a:r>
              <a:rPr lang="en-US" sz="2000" b="0">
                <a:solidFill>
                  <a:srgbClr val="990000"/>
                </a:solidFill>
                <a:effectLst>
                  <a:outerShdw blurRad="38100" dist="38100" dir="2700000" algn="tl">
                    <a:srgbClr val="000000"/>
                  </a:outerShdw>
                </a:effectLst>
                <a:cs typeface="+mn-cs"/>
              </a:rPr>
              <a:t> </a:t>
            </a:r>
          </a:p>
          <a:p>
            <a:pPr algn="ctr">
              <a:defRPr/>
            </a:pPr>
            <a:endParaRPr lang="en-US" b="0">
              <a:effectLst>
                <a:outerShdw blurRad="38100" dist="38100" dir="2700000" algn="tl">
                  <a:srgbClr val="000000"/>
                </a:outerShdw>
              </a:effectLst>
              <a:cs typeface="+mn-cs"/>
            </a:endParaRPr>
          </a:p>
          <a:p>
            <a:pPr>
              <a:defRPr/>
            </a:pPr>
            <a:endParaRPr lang="en-US" sz="2000" b="0">
              <a:solidFill>
                <a:srgbClr val="990000"/>
              </a:solidFill>
              <a:effectLst>
                <a:outerShdw blurRad="38100" dist="38100" dir="2700000" algn="tl">
                  <a:srgbClr val="000000"/>
                </a:outerShdw>
              </a:effectLst>
              <a:cs typeface="+mn-cs"/>
            </a:endParaRPr>
          </a:p>
        </p:txBody>
      </p:sp>
      <p:sp>
        <p:nvSpPr>
          <p:cNvPr id="29702" name="Text Box 6"/>
          <p:cNvSpPr txBox="1">
            <a:spLocks noChangeArrowheads="1"/>
          </p:cNvSpPr>
          <p:nvPr/>
        </p:nvSpPr>
        <p:spPr bwMode="auto">
          <a:xfrm>
            <a:off x="685800" y="381000"/>
            <a:ext cx="7980363" cy="1920875"/>
          </a:xfrm>
          <a:prstGeom prst="rect">
            <a:avLst/>
          </a:prstGeom>
          <a:noFill/>
          <a:ln w="9525">
            <a:noFill/>
            <a:miter lim="800000"/>
            <a:headEnd/>
            <a:tailEnd/>
          </a:ln>
          <a:effectLst/>
        </p:spPr>
        <p:txBody>
          <a:bodyPr>
            <a:spAutoFit/>
          </a:bodyPr>
          <a:lstStyle/>
          <a:p>
            <a:pPr algn="ctr">
              <a:defRPr/>
            </a:pPr>
            <a:r>
              <a:rPr lang="en-US" sz="4800">
                <a:effectLst>
                  <a:outerShdw blurRad="38100" dist="38100" dir="2700000" algn="tl">
                    <a:srgbClr val="000000"/>
                  </a:outerShdw>
                </a:effectLst>
                <a:latin typeface="Arial" charset="0"/>
                <a:cs typeface="+mn-cs"/>
              </a:rPr>
              <a:t>YOGA </a:t>
            </a:r>
            <a:r>
              <a:rPr lang="en-US" sz="4000">
                <a:effectLst>
                  <a:outerShdw blurRad="38100" dist="38100" dir="2700000" algn="tl">
                    <a:srgbClr val="000000"/>
                  </a:outerShdw>
                </a:effectLst>
                <a:latin typeface="Arial" charset="0"/>
                <a:cs typeface="+mn-cs"/>
              </a:rPr>
              <a:t>  </a:t>
            </a:r>
          </a:p>
          <a:p>
            <a:pPr>
              <a:defRPr/>
            </a:pPr>
            <a:r>
              <a:rPr lang="en-US" sz="4000">
                <a:effectLst>
                  <a:outerShdw blurRad="38100" dist="38100" dir="2700000" algn="tl">
                    <a:srgbClr val="000000"/>
                  </a:outerShdw>
                </a:effectLst>
                <a:latin typeface="Arial" charset="0"/>
                <a:cs typeface="+mn-cs"/>
              </a:rPr>
              <a:t>                    </a:t>
            </a:r>
            <a:r>
              <a:rPr lang="en-US" sz="3200" b="0">
                <a:effectLst>
                  <a:outerShdw blurRad="38100" dist="38100" dir="2700000" algn="tl">
                    <a:srgbClr val="000000"/>
                  </a:outerShdw>
                </a:effectLst>
                <a:cs typeface="+mn-cs"/>
              </a:rPr>
              <a:t>DHARMA </a:t>
            </a:r>
          </a:p>
          <a:p>
            <a:pPr>
              <a:defRPr/>
            </a:pPr>
            <a:r>
              <a:rPr lang="en-US" sz="3200" b="0">
                <a:effectLst>
                  <a:outerShdw blurRad="38100" dist="38100" dir="2700000" algn="tl">
                    <a:srgbClr val="000000"/>
                  </a:outerShdw>
                </a:effectLst>
                <a:cs typeface="+mn-cs"/>
              </a:rPr>
              <a:t>                          </a:t>
            </a:r>
            <a:r>
              <a:rPr lang="en-US" sz="2800" b="0">
                <a:effectLst>
                  <a:outerShdw blurRad="38100" dist="38100" dir="2700000" algn="tl">
                    <a:srgbClr val="000000"/>
                  </a:outerShdw>
                </a:effectLst>
                <a:cs typeface="+mn-cs"/>
              </a:rPr>
              <a:t> </a:t>
            </a:r>
            <a:r>
              <a:rPr lang="en-US" sz="2800" b="0">
                <a:cs typeface="+mn-cs"/>
              </a:rPr>
              <a:t>(</a:t>
            </a:r>
            <a:r>
              <a:rPr lang="en-US" sz="2400" b="0">
                <a:effectLst>
                  <a:outerShdw blurRad="38100" dist="38100" dir="2700000" algn="tl">
                    <a:srgbClr val="000000"/>
                  </a:outerShdw>
                </a:effectLst>
                <a:cs typeface="+mn-cs"/>
              </a:rPr>
              <a:t>natural law)</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4"/>
          <p:cNvSpPr txBox="1">
            <a:spLocks noChangeArrowheads="1"/>
          </p:cNvSpPr>
          <p:nvPr/>
        </p:nvSpPr>
        <p:spPr bwMode="auto">
          <a:xfrm>
            <a:off x="228600" y="609600"/>
            <a:ext cx="8686800" cy="1066800"/>
          </a:xfrm>
          <a:prstGeom prst="rect">
            <a:avLst/>
          </a:prstGeom>
          <a:noFill/>
          <a:ln w="9525">
            <a:noFill/>
            <a:miter lim="800000"/>
            <a:headEnd/>
            <a:tailEnd/>
          </a:ln>
        </p:spPr>
        <p:txBody>
          <a:bodyPr>
            <a:spAutoFit/>
          </a:bodyPr>
          <a:lstStyle/>
          <a:p>
            <a:pPr algn="ctr"/>
            <a:r>
              <a:rPr lang="en-US" sz="3200"/>
              <a:t>MORAL TRANSDORMATION </a:t>
            </a:r>
          </a:p>
          <a:p>
            <a:pPr algn="ctr"/>
            <a:r>
              <a:rPr lang="en-US" sz="3200"/>
              <a:t>OF COLLECTIVE CONSCIUOSNESS</a:t>
            </a:r>
            <a:r>
              <a:rPr lang="en-US" sz="2800" b="0">
                <a:latin typeface="Arial" charset="0"/>
              </a:rPr>
              <a:t> </a:t>
            </a:r>
          </a:p>
        </p:txBody>
      </p:sp>
      <p:sp>
        <p:nvSpPr>
          <p:cNvPr id="97282" name="Text Box 5"/>
          <p:cNvSpPr txBox="1">
            <a:spLocks noChangeArrowheads="1"/>
          </p:cNvSpPr>
          <p:nvPr/>
        </p:nvSpPr>
        <p:spPr bwMode="auto">
          <a:xfrm>
            <a:off x="228600" y="2133600"/>
            <a:ext cx="8610600" cy="4024313"/>
          </a:xfrm>
          <a:prstGeom prst="rect">
            <a:avLst/>
          </a:prstGeom>
          <a:noFill/>
          <a:ln w="9525">
            <a:noFill/>
            <a:miter lim="800000"/>
            <a:headEnd/>
            <a:tailEnd/>
          </a:ln>
        </p:spPr>
        <p:txBody>
          <a:bodyPr>
            <a:spAutoFit/>
          </a:bodyPr>
          <a:lstStyle/>
          <a:p>
            <a:endParaRPr lang="en-US" sz="2800" b="0">
              <a:latin typeface="Arial" charset="0"/>
            </a:endParaRPr>
          </a:p>
          <a:p>
            <a:pPr algn="ctr"/>
            <a:r>
              <a:rPr lang="en-US" sz="2800"/>
              <a:t> </a:t>
            </a:r>
            <a:r>
              <a:rPr lang="en-US" sz="2800">
                <a:latin typeface="Arial" charset="0"/>
              </a:rPr>
              <a:t>ESTABLISHING YAMAS</a:t>
            </a:r>
          </a:p>
          <a:p>
            <a:pPr algn="ctr"/>
            <a:endParaRPr lang="en-US" sz="2800">
              <a:latin typeface="Arial" charset="0"/>
            </a:endParaRPr>
          </a:p>
          <a:p>
            <a:pPr algn="ctr"/>
            <a:r>
              <a:rPr lang="en-US" sz="2800"/>
              <a:t> </a:t>
            </a:r>
            <a:r>
              <a:rPr lang="en-US" sz="3200"/>
              <a:t>RULES OF SOCIAL CONDUCT</a:t>
            </a:r>
            <a:endParaRPr lang="en-US" sz="2800"/>
          </a:p>
          <a:p>
            <a:pPr algn="ctr"/>
            <a:endParaRPr lang="en-US" sz="2800"/>
          </a:p>
          <a:p>
            <a:pPr algn="ctr"/>
            <a:r>
              <a:rPr lang="en-US" sz="3200"/>
              <a:t>AHIMSA</a:t>
            </a:r>
            <a:r>
              <a:rPr lang="en-US" sz="2800"/>
              <a:t>, </a:t>
            </a:r>
            <a:r>
              <a:rPr lang="en-US" sz="1800"/>
              <a:t>(</a:t>
            </a:r>
            <a:r>
              <a:rPr lang="en-US" sz="1800" b="0"/>
              <a:t>NONVIOLENCE)</a:t>
            </a:r>
            <a:r>
              <a:rPr lang="en-US" sz="1800"/>
              <a:t> </a:t>
            </a:r>
            <a:r>
              <a:rPr lang="en-US" sz="3200"/>
              <a:t>SATYA</a:t>
            </a:r>
            <a:r>
              <a:rPr lang="en-US" sz="2800"/>
              <a:t>. (</a:t>
            </a:r>
            <a:r>
              <a:rPr lang="en-US" sz="1800"/>
              <a:t>TRUTHFULNESS)</a:t>
            </a:r>
            <a:r>
              <a:rPr lang="en-US" sz="2800"/>
              <a:t> </a:t>
            </a:r>
            <a:r>
              <a:rPr lang="en-US" sz="3200"/>
              <a:t>ASTEYA</a:t>
            </a:r>
            <a:r>
              <a:rPr lang="en-US" sz="2800"/>
              <a:t>, </a:t>
            </a:r>
            <a:r>
              <a:rPr lang="en-US" sz="1800"/>
              <a:t>(HONESTY)</a:t>
            </a:r>
            <a:r>
              <a:rPr lang="en-US" sz="2800"/>
              <a:t> </a:t>
            </a:r>
            <a:r>
              <a:rPr lang="en-US" sz="3200"/>
              <a:t>BRAHMACHARYA,</a:t>
            </a:r>
            <a:r>
              <a:rPr lang="en-US" sz="2800"/>
              <a:t> </a:t>
            </a:r>
            <a:r>
              <a:rPr lang="en-US" sz="1800"/>
              <a:t>(SELFRESTRAINT)</a:t>
            </a:r>
            <a:r>
              <a:rPr lang="en-US" sz="2800"/>
              <a:t> </a:t>
            </a:r>
            <a:r>
              <a:rPr lang="en-US" sz="3200"/>
              <a:t>APARIGRAHA</a:t>
            </a:r>
            <a:r>
              <a:rPr lang="en-US" sz="1800"/>
              <a:t>,(NON-HOARDING</a:t>
            </a:r>
            <a:r>
              <a:rPr lang="en-US" sz="1800" b="0">
                <a:latin typeface="Arial" charset="0"/>
              </a:rPr>
              <a:t> </a:t>
            </a:r>
          </a:p>
          <a:p>
            <a:pPr algn="ctr"/>
            <a:endParaRPr lang="en-US" sz="1800" b="0">
              <a:latin typeface="Arial"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Text Box 4"/>
          <p:cNvSpPr txBox="1">
            <a:spLocks noChangeArrowheads="1"/>
          </p:cNvSpPr>
          <p:nvPr/>
        </p:nvSpPr>
        <p:spPr bwMode="auto">
          <a:xfrm>
            <a:off x="457200" y="609600"/>
            <a:ext cx="8305800" cy="6924973"/>
          </a:xfrm>
          <a:prstGeom prst="rect">
            <a:avLst/>
          </a:prstGeom>
          <a:noFill/>
          <a:ln w="9525">
            <a:noFill/>
            <a:miter lim="800000"/>
            <a:headEnd/>
            <a:tailEnd/>
          </a:ln>
          <a:effectLst/>
        </p:spPr>
        <p:txBody>
          <a:bodyPr>
            <a:spAutoFit/>
          </a:bodyPr>
          <a:lstStyle/>
          <a:p>
            <a:pPr>
              <a:defRPr/>
            </a:pPr>
            <a:r>
              <a:rPr lang="en-US" sz="5400" dirty="0">
                <a:effectLst>
                  <a:outerShdw blurRad="38100" dist="38100" dir="2700000" algn="tl">
                    <a:srgbClr val="000000"/>
                  </a:outerShdw>
                </a:effectLst>
                <a:cs typeface="+mn-cs"/>
              </a:rPr>
              <a:t>        CONCLUSION</a:t>
            </a:r>
          </a:p>
          <a:p>
            <a:pPr>
              <a:defRPr/>
            </a:pPr>
            <a:endParaRPr lang="en-US" sz="1600" dirty="0">
              <a:effectLst>
                <a:outerShdw blurRad="38100" dist="38100" dir="2700000" algn="tl">
                  <a:srgbClr val="000000"/>
                </a:outerShdw>
              </a:effectLst>
              <a:cs typeface="+mn-cs"/>
            </a:endParaRPr>
          </a:p>
          <a:p>
            <a:pPr algn="ctr">
              <a:defRPr/>
            </a:pPr>
            <a:r>
              <a:rPr lang="en-US" sz="3200" b="0" dirty="0">
                <a:effectLst>
                  <a:outerShdw blurRad="38100" dist="38100" dir="2700000" algn="tl">
                    <a:srgbClr val="000000"/>
                  </a:outerShdw>
                </a:effectLst>
                <a:cs typeface="+mn-cs"/>
              </a:rPr>
              <a:t>MORAL TRANSFORMATION THAT TRANSLATES INTO WHOLESOME WELL BALANCED INDIVIDUAL WITH INTEGRITY, SENSE OF RESPONSIBILITY AND UNDERSTANDING THE PURPOSE OF OUR LIVES  AND WILLING TO LIVE A MEANINGFUL LIFE IS THE NECESSARY FOUNDATION FOR A REAL </a:t>
            </a:r>
            <a:r>
              <a:rPr lang="en-US" sz="3200" b="0" dirty="0">
                <a:effectLst>
                  <a:outerShdw blurRad="38100" dist="38100" dir="2700000" algn="tl">
                    <a:srgbClr val="000000">
                      <a:alpha val="43137"/>
                    </a:srgbClr>
                  </a:outerShdw>
                </a:effectLst>
                <a:cs typeface="+mn-cs"/>
              </a:rPr>
              <a:t>TRANSFORMATION</a:t>
            </a:r>
          </a:p>
          <a:p>
            <a:pPr>
              <a:defRPr/>
            </a:pPr>
            <a:r>
              <a:rPr lang="en-US" sz="5400" dirty="0">
                <a:solidFill>
                  <a:srgbClr val="990000"/>
                </a:solidFill>
                <a:effectLst>
                  <a:outerShdw blurRad="38100" dist="38100" dir="2700000" algn="tl">
                    <a:srgbClr val="000000"/>
                  </a:outerShdw>
                </a:effectLst>
                <a:cs typeface="+mn-cs"/>
              </a:rPr>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9090" name="Rectangle 6"/>
          <p:cNvSpPr>
            <a:spLocks noChangeArrowheads="1"/>
          </p:cNvSpPr>
          <p:nvPr/>
        </p:nvSpPr>
        <p:spPr bwMode="auto">
          <a:xfrm>
            <a:off x="0" y="2971800"/>
            <a:ext cx="8839200" cy="1676400"/>
          </a:xfrm>
          <a:prstGeom prst="rect">
            <a:avLst/>
          </a:prstGeom>
          <a:noFill/>
          <a:ln w="9525">
            <a:noFill/>
            <a:miter lim="800000"/>
            <a:headEnd/>
            <a:tailEnd/>
          </a:ln>
        </p:spPr>
        <p:txBody>
          <a:bodyPr>
            <a:spAutoFit/>
          </a:bodyPr>
          <a:lstStyle/>
          <a:p>
            <a:pPr algn="ctr">
              <a:defRPr/>
            </a:pPr>
            <a:r>
              <a:rPr lang="en-US" sz="3200" b="0">
                <a:solidFill>
                  <a:srgbClr val="0066FF"/>
                </a:solidFill>
                <a:effectLst>
                  <a:outerShdw blurRad="38100" dist="38100" dir="2700000" algn="tl">
                    <a:srgbClr val="000000"/>
                  </a:outerShdw>
                </a:effectLst>
                <a:cs typeface="+mn-cs"/>
              </a:rPr>
              <a:t>KINDLY BEFORE CONTINUING READ THE ARTICLES  WHY SOCIALISM BY A. EINSTEIN AND SPIRITUAL SOCIALISM</a:t>
            </a:r>
            <a:r>
              <a:rPr lang="en-US" sz="4000">
                <a:effectLst>
                  <a:outerShdw blurRad="38100" dist="38100" dir="2700000" algn="tl">
                    <a:srgbClr val="000000"/>
                  </a:outerShdw>
                </a:effectLst>
                <a:cs typeface="+mn-cs"/>
              </a:rPr>
              <a:t>.</a:t>
            </a:r>
          </a:p>
        </p:txBody>
      </p:sp>
      <p:sp>
        <p:nvSpPr>
          <p:cNvPr id="89091" name="Text Box 3"/>
          <p:cNvSpPr txBox="1">
            <a:spLocks noChangeArrowheads="1"/>
          </p:cNvSpPr>
          <p:nvPr/>
        </p:nvSpPr>
        <p:spPr bwMode="auto">
          <a:xfrm>
            <a:off x="0" y="1447800"/>
            <a:ext cx="9023350" cy="762000"/>
          </a:xfrm>
          <a:prstGeom prst="rect">
            <a:avLst/>
          </a:prstGeom>
          <a:noFill/>
          <a:ln w="9525">
            <a:noFill/>
            <a:miter lim="800000"/>
            <a:headEnd/>
            <a:tailEnd/>
          </a:ln>
          <a:effectLst/>
        </p:spPr>
        <p:txBody>
          <a:bodyPr wrap="none">
            <a:spAutoFit/>
          </a:bodyPr>
          <a:lstStyle/>
          <a:p>
            <a:pPr>
              <a:defRPr/>
            </a:pPr>
            <a:r>
              <a:rPr lang="en-US" sz="4400">
                <a:solidFill>
                  <a:srgbClr val="3366FF"/>
                </a:solidFill>
                <a:effectLst>
                  <a:outerShdw blurRad="38100" dist="38100" dir="2700000" algn="tl">
                    <a:srgbClr val="000000"/>
                  </a:outerShdw>
                </a:effectLst>
                <a:cs typeface="+mn-cs"/>
              </a:rPr>
              <a:t> </a:t>
            </a:r>
            <a:r>
              <a:rPr lang="en-US" sz="4400">
                <a:solidFill>
                  <a:srgbClr val="0066FF"/>
                </a:solidFill>
                <a:effectLst>
                  <a:outerShdw blurRad="38100" dist="38100" dir="2700000" algn="tl">
                    <a:srgbClr val="000000"/>
                  </a:outerShdw>
                </a:effectLst>
                <a:cs typeface="+mn-cs"/>
              </a:rPr>
              <a:t>SOCIAL TRANSFORMATION</a:t>
            </a:r>
            <a:r>
              <a:rPr lang="en-US" sz="4400">
                <a:solidFill>
                  <a:srgbClr val="3366FF"/>
                </a:solidFill>
                <a:effectLst>
                  <a:outerShdw blurRad="38100" dist="38100" dir="2700000" algn="tl">
                    <a:srgbClr val="000000"/>
                  </a:outerShdw>
                </a:effectLst>
                <a:cs typeface="+mn-cs"/>
              </a:rPr>
              <a:t> </a:t>
            </a:r>
          </a:p>
        </p:txBody>
      </p:sp>
      <p:sp>
        <p:nvSpPr>
          <p:cNvPr id="101380" name="Text Box 4"/>
          <p:cNvSpPr txBox="1">
            <a:spLocks noChangeArrowheads="1"/>
          </p:cNvSpPr>
          <p:nvPr/>
        </p:nvSpPr>
        <p:spPr bwMode="auto">
          <a:xfrm>
            <a:off x="4572000" y="685800"/>
            <a:ext cx="847725" cy="823913"/>
          </a:xfrm>
          <a:prstGeom prst="rect">
            <a:avLst/>
          </a:prstGeom>
          <a:noFill/>
          <a:ln w="9525">
            <a:noFill/>
            <a:miter lim="800000"/>
            <a:headEnd/>
            <a:tailEnd/>
          </a:ln>
          <a:effectLst/>
        </p:spPr>
        <p:txBody>
          <a:bodyPr>
            <a:spAutoFit/>
          </a:bodyPr>
          <a:lstStyle/>
          <a:p>
            <a:pPr>
              <a:defRPr/>
            </a:pPr>
            <a:r>
              <a:rPr lang="en-US" sz="4800">
                <a:solidFill>
                  <a:srgbClr val="3366FF"/>
                </a:solidFill>
                <a:effectLst>
                  <a:outerShdw blurRad="38100" dist="38100" dir="2700000" algn="tl">
                    <a:srgbClr val="000000"/>
                  </a:outerShdw>
                </a:effectLst>
                <a:cs typeface="+mn-cs"/>
              </a:rPr>
              <a:t>2</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0422" name="Text Box 6"/>
          <p:cNvSpPr txBox="1">
            <a:spLocks noChangeArrowheads="1"/>
          </p:cNvSpPr>
          <p:nvPr/>
        </p:nvSpPr>
        <p:spPr bwMode="auto">
          <a:xfrm>
            <a:off x="-304800" y="609600"/>
            <a:ext cx="9753600" cy="701675"/>
          </a:xfrm>
          <a:prstGeom prst="rect">
            <a:avLst/>
          </a:prstGeom>
          <a:noFill/>
          <a:ln w="9525">
            <a:noFill/>
            <a:miter lim="800000"/>
            <a:headEnd/>
            <a:tailEnd/>
          </a:ln>
          <a:effectLst/>
        </p:spPr>
        <p:txBody>
          <a:bodyPr>
            <a:spAutoFit/>
          </a:bodyPr>
          <a:lstStyle/>
          <a:p>
            <a:pPr>
              <a:defRPr/>
            </a:pPr>
            <a:r>
              <a:rPr lang="en-US" sz="4000">
                <a:solidFill>
                  <a:srgbClr val="3366FF"/>
                </a:solidFill>
                <a:effectLst>
                  <a:outerShdw blurRad="38100" dist="38100" dir="2700000" algn="tl">
                    <a:srgbClr val="000000"/>
                  </a:outerShdw>
                </a:effectLst>
                <a:cs typeface="+mn-cs"/>
              </a:rPr>
              <a:t>     </a:t>
            </a:r>
            <a:r>
              <a:rPr lang="en-US">
                <a:solidFill>
                  <a:srgbClr val="3366FF"/>
                </a:solidFill>
                <a:effectLst>
                  <a:outerShdw blurRad="38100" dist="38100" dir="2700000" algn="tl">
                    <a:srgbClr val="000000"/>
                  </a:outerShdw>
                </a:effectLst>
                <a:cs typeface="+mn-cs"/>
              </a:rPr>
              <a:t>FOR  SOCIAL  TRANSFORMATION</a:t>
            </a:r>
          </a:p>
        </p:txBody>
      </p:sp>
      <p:sp>
        <p:nvSpPr>
          <p:cNvPr id="60423" name="Rectangle 7"/>
          <p:cNvSpPr>
            <a:spLocks noChangeArrowheads="1"/>
          </p:cNvSpPr>
          <p:nvPr/>
        </p:nvSpPr>
        <p:spPr bwMode="auto">
          <a:xfrm>
            <a:off x="381000" y="4343400"/>
            <a:ext cx="8229600" cy="1431925"/>
          </a:xfrm>
          <a:prstGeom prst="rect">
            <a:avLst/>
          </a:prstGeom>
          <a:noFill/>
          <a:ln w="9525">
            <a:noFill/>
            <a:miter lim="800000"/>
            <a:headEnd/>
            <a:tailEnd/>
          </a:ln>
          <a:effectLst/>
        </p:spPr>
        <p:txBody>
          <a:bodyPr>
            <a:spAutoFit/>
          </a:bodyPr>
          <a:lstStyle/>
          <a:p>
            <a:pPr algn="ctr">
              <a:defRPr/>
            </a:pPr>
            <a:r>
              <a:rPr lang="en-US" sz="4400">
                <a:solidFill>
                  <a:srgbClr val="3366FF"/>
                </a:solidFill>
                <a:effectLst>
                  <a:outerShdw blurRad="38100" dist="38100" dir="2700000" algn="tl">
                    <a:srgbClr val="000000"/>
                  </a:outerShdw>
                </a:effectLst>
                <a:cs typeface="+mn-cs"/>
              </a:rPr>
              <a:t> an option  </a:t>
            </a:r>
          </a:p>
          <a:p>
            <a:pPr algn="ctr">
              <a:defRPr/>
            </a:pPr>
            <a:r>
              <a:rPr lang="en-US" sz="4400">
                <a:solidFill>
                  <a:srgbClr val="3366FF"/>
                </a:solidFill>
                <a:effectLst>
                  <a:outerShdw blurRad="38100" dist="38100" dir="2700000" algn="tl">
                    <a:srgbClr val="000000"/>
                  </a:outerShdw>
                </a:effectLst>
                <a:cs typeface="+mn-cs"/>
              </a:rPr>
              <a:t> SPIRITUAL SOCIALISM</a:t>
            </a:r>
          </a:p>
        </p:txBody>
      </p:sp>
      <p:sp>
        <p:nvSpPr>
          <p:cNvPr id="100356" name="Rectangle 7"/>
          <p:cNvSpPr>
            <a:spLocks noChangeArrowheads="1"/>
          </p:cNvSpPr>
          <p:nvPr/>
        </p:nvSpPr>
        <p:spPr bwMode="auto">
          <a:xfrm>
            <a:off x="533400" y="1905000"/>
            <a:ext cx="8229600" cy="2227263"/>
          </a:xfrm>
          <a:prstGeom prst="rect">
            <a:avLst/>
          </a:prstGeom>
          <a:noFill/>
          <a:ln w="9525">
            <a:noFill/>
            <a:miter lim="800000"/>
            <a:headEnd/>
            <a:tailEnd/>
          </a:ln>
        </p:spPr>
        <p:txBody>
          <a:bodyPr>
            <a:spAutoFit/>
          </a:bodyPr>
          <a:lstStyle/>
          <a:p>
            <a:pPr algn="ctr"/>
            <a:r>
              <a:rPr lang="en-US" sz="2800">
                <a:solidFill>
                  <a:srgbClr val="3366FF"/>
                </a:solidFill>
                <a:latin typeface="Arial" charset="0"/>
              </a:rPr>
              <a:t>THE PARADIGM SHIFT OR RADICAL CHANGE OF CONSCIOUSNESS OF THE INDIVIDUALS  MUST  TAKE PLACE NOT BY VIOLENCE BUT BY  PERSONAL &amp; COLLECTIVE HUMAN DEVELOPMENT.</a:t>
            </a:r>
          </a:p>
        </p:txBody>
      </p:sp>
    </p:spTree>
  </p:cSld>
  <p:clrMapOvr>
    <a:masterClrMapping/>
  </p:clrMapOvr>
  <p:transition advClick="0" advTm="25000"/>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0596" name="Text Box 4"/>
          <p:cNvSpPr txBox="1">
            <a:spLocks noChangeArrowheads="1"/>
          </p:cNvSpPr>
          <p:nvPr/>
        </p:nvSpPr>
        <p:spPr bwMode="auto">
          <a:xfrm>
            <a:off x="0" y="838200"/>
            <a:ext cx="9144000" cy="762000"/>
          </a:xfrm>
          <a:prstGeom prst="rect">
            <a:avLst/>
          </a:prstGeom>
          <a:noFill/>
          <a:ln w="9525">
            <a:noFill/>
            <a:miter lim="800000"/>
            <a:headEnd/>
            <a:tailEnd/>
          </a:ln>
        </p:spPr>
        <p:txBody>
          <a:bodyPr>
            <a:spAutoFit/>
          </a:bodyPr>
          <a:lstStyle/>
          <a:p>
            <a:pPr algn="ctr">
              <a:defRPr/>
            </a:pPr>
            <a:r>
              <a:rPr lang="en-US" sz="4400" b="0">
                <a:solidFill>
                  <a:srgbClr val="3366FF"/>
                </a:solidFill>
                <a:effectLst>
                  <a:outerShdw blurRad="38100" dist="38100" dir="2700000" algn="tl">
                    <a:srgbClr val="000000"/>
                  </a:outerShdw>
                </a:effectLst>
                <a:cs typeface="+mn-cs"/>
              </a:rPr>
              <a:t>TRANSITION TO </a:t>
            </a:r>
            <a:r>
              <a:rPr lang="en-US" sz="4400">
                <a:solidFill>
                  <a:srgbClr val="3366FF"/>
                </a:solidFill>
                <a:effectLst>
                  <a:outerShdw blurRad="38100" dist="38100" dir="2700000" algn="tl">
                    <a:srgbClr val="000000"/>
                  </a:outerShdw>
                </a:effectLst>
                <a:cs typeface="+mn-cs"/>
              </a:rPr>
              <a:t> SOCIALISM</a:t>
            </a:r>
          </a:p>
        </p:txBody>
      </p:sp>
      <p:sp>
        <p:nvSpPr>
          <p:cNvPr id="110598" name="Text Box 6"/>
          <p:cNvSpPr txBox="1">
            <a:spLocks noChangeArrowheads="1"/>
          </p:cNvSpPr>
          <p:nvPr/>
        </p:nvSpPr>
        <p:spPr bwMode="auto">
          <a:xfrm>
            <a:off x="0" y="1828800"/>
            <a:ext cx="9144000" cy="5027613"/>
          </a:xfrm>
          <a:prstGeom prst="rect">
            <a:avLst/>
          </a:prstGeom>
          <a:noFill/>
          <a:ln w="9525">
            <a:noFill/>
            <a:miter lim="800000"/>
            <a:headEnd/>
            <a:tailEnd/>
          </a:ln>
        </p:spPr>
        <p:txBody>
          <a:bodyPr>
            <a:spAutoFit/>
          </a:bodyPr>
          <a:lstStyle/>
          <a:p>
            <a:pPr>
              <a:defRPr/>
            </a:pPr>
            <a:r>
              <a:rPr lang="en-US" sz="3200">
                <a:solidFill>
                  <a:srgbClr val="3366FF"/>
                </a:solidFill>
                <a:effectLst>
                  <a:outerShdw blurRad="38100" dist="38100" dir="2700000" algn="tl">
                    <a:srgbClr val="000000"/>
                  </a:outerShdw>
                </a:effectLst>
                <a:cs typeface="+mn-cs"/>
              </a:rPr>
              <a:t> GIVEN THE MORAL TRANSFORMATION</a:t>
            </a:r>
          </a:p>
          <a:p>
            <a:pPr>
              <a:defRPr/>
            </a:pPr>
            <a:endParaRPr lang="en-US" sz="800" b="0">
              <a:solidFill>
                <a:srgbClr val="3366FF"/>
              </a:solidFill>
              <a:effectLst>
                <a:outerShdw blurRad="38100" dist="38100" dir="2700000" algn="tl">
                  <a:srgbClr val="000000"/>
                </a:outerShdw>
              </a:effectLst>
              <a:latin typeface="Arial" charset="0"/>
              <a:cs typeface="+mn-cs"/>
            </a:endParaRPr>
          </a:p>
          <a:p>
            <a:pPr algn="ctr">
              <a:defRPr/>
            </a:pPr>
            <a:r>
              <a:rPr lang="en-US" sz="3200">
                <a:solidFill>
                  <a:srgbClr val="3366FF"/>
                </a:solidFill>
                <a:effectLst>
                  <a:outerShdw blurRad="38100" dist="38100" dir="2700000" algn="tl">
                    <a:srgbClr val="000000"/>
                  </a:outerShdw>
                </a:effectLst>
                <a:cs typeface="+mn-cs"/>
              </a:rPr>
              <a:t>OF A SPIRITUALLY BASED  SOCIETY WITH A HIGHER LEVEL OF CONSCIOUSNESS THE ATTITUDE TOWARDS ITS FELLOW HUMAN BEINGS WILL BE REFLECTED IN ALL AREAS AS RESPECT, RESPONSIBILITY, RESOURCES MANAGEMENT ETC,</a:t>
            </a:r>
            <a:endParaRPr lang="en-US" sz="2800" b="0">
              <a:solidFill>
                <a:srgbClr val="3366FF"/>
              </a:solidFill>
              <a:latin typeface="Arial" charset="0"/>
              <a:cs typeface="+mn-cs"/>
            </a:endParaRPr>
          </a:p>
          <a:p>
            <a:pPr>
              <a:defRPr/>
            </a:pPr>
            <a:endParaRPr lang="en-US" sz="3200" b="0">
              <a:solidFill>
                <a:srgbClr val="3366FF"/>
              </a:solidFill>
              <a:effectLst>
                <a:outerShdw blurRad="38100" dist="38100" dir="2700000" algn="tl">
                  <a:srgbClr val="000000"/>
                </a:outerShdw>
              </a:effectLst>
              <a:cs typeface="+mn-cs"/>
            </a:endParaRPr>
          </a:p>
          <a:p>
            <a:pPr>
              <a:defRPr/>
            </a:pPr>
            <a:r>
              <a:rPr lang="en-US" sz="2800" b="0">
                <a:solidFill>
                  <a:srgbClr val="3366FF"/>
                </a:solidFill>
                <a:effectLst>
                  <a:outerShdw blurRad="38100" dist="38100" dir="2700000" algn="tl">
                    <a:srgbClr val="000000"/>
                  </a:outerShdw>
                </a:effectLst>
                <a:cs typeface="+mn-cs"/>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2645" name="Text Box 5"/>
          <p:cNvSpPr txBox="1">
            <a:spLocks noChangeArrowheads="1"/>
          </p:cNvSpPr>
          <p:nvPr/>
        </p:nvSpPr>
        <p:spPr bwMode="auto">
          <a:xfrm>
            <a:off x="457200" y="533400"/>
            <a:ext cx="8382000" cy="5324535"/>
          </a:xfrm>
          <a:prstGeom prst="rect">
            <a:avLst/>
          </a:prstGeom>
          <a:noFill/>
          <a:ln w="9525">
            <a:noFill/>
            <a:miter lim="800000"/>
            <a:headEnd/>
            <a:tailEnd/>
          </a:ln>
          <a:effectLst/>
        </p:spPr>
        <p:txBody>
          <a:bodyPr>
            <a:spAutoFit/>
          </a:bodyPr>
          <a:lstStyle/>
          <a:p>
            <a:pPr>
              <a:defRPr/>
            </a:pPr>
            <a:r>
              <a:rPr lang="en-US" sz="4400" b="0" dirty="0">
                <a:solidFill>
                  <a:srgbClr val="3366FF"/>
                </a:solidFill>
                <a:effectLst>
                  <a:outerShdw blurRad="38100" dist="38100" dir="2700000" algn="tl">
                    <a:srgbClr val="000000"/>
                  </a:outerShdw>
                </a:effectLst>
                <a:cs typeface="+mn-cs"/>
              </a:rPr>
              <a:t>         A NEW DEMOCRACY</a:t>
            </a:r>
          </a:p>
          <a:p>
            <a:pPr>
              <a:defRPr/>
            </a:pPr>
            <a:endParaRPr lang="en-US" sz="1800" b="0" dirty="0">
              <a:solidFill>
                <a:srgbClr val="3366FF"/>
              </a:solidFill>
              <a:effectLst>
                <a:outerShdw blurRad="38100" dist="38100" dir="2700000" algn="tl">
                  <a:srgbClr val="000000"/>
                </a:outerShdw>
              </a:effectLst>
              <a:cs typeface="+mn-cs"/>
            </a:endParaRPr>
          </a:p>
          <a:p>
            <a:pPr>
              <a:defRPr/>
            </a:pPr>
            <a:endParaRPr lang="en-US" sz="1400" b="0" dirty="0">
              <a:solidFill>
                <a:srgbClr val="3366FF"/>
              </a:solidFill>
              <a:effectLst>
                <a:outerShdw blurRad="38100" dist="38100" dir="2700000" algn="tl">
                  <a:srgbClr val="000000"/>
                </a:outerShdw>
              </a:effectLst>
              <a:cs typeface="+mn-cs"/>
            </a:endParaRPr>
          </a:p>
          <a:p>
            <a:pPr algn="ctr">
              <a:defRPr/>
            </a:pPr>
            <a:r>
              <a:rPr lang="en-US" sz="2400" dirty="0">
                <a:solidFill>
                  <a:srgbClr val="3366FF"/>
                </a:solidFill>
                <a:cs typeface="+mn-cs"/>
              </a:rPr>
              <a:t>A</a:t>
            </a:r>
            <a:r>
              <a:rPr lang="en-US" sz="2400" b="0" dirty="0">
                <a:solidFill>
                  <a:srgbClr val="3366FF"/>
                </a:solidFill>
                <a:cs typeface="+mn-cs"/>
              </a:rPr>
              <a:t> </a:t>
            </a:r>
            <a:r>
              <a:rPr lang="en-US" sz="2400" dirty="0">
                <a:solidFill>
                  <a:srgbClr val="3366FF"/>
                </a:solidFill>
                <a:cs typeface="+mn-cs"/>
              </a:rPr>
              <a:t>NEW PARTICIPATORY AND PROTAGONISTIC FORM OF DEMOCRACY MUST BE THE NEXT STEP FOR THE SOCIALIST SOCIETY AND  REPLACE THE REPRESENTATIVE DEMOCRACY THAT HAS COMANDEERED, AND PLACED THE POWER IN A HANDFUL OF  INDIVIDUALS</a:t>
            </a:r>
          </a:p>
          <a:p>
            <a:pPr algn="ctr">
              <a:defRPr/>
            </a:pPr>
            <a:endParaRPr lang="en-US" sz="2400" dirty="0">
              <a:solidFill>
                <a:srgbClr val="3366FF"/>
              </a:solidFill>
              <a:cs typeface="+mn-cs"/>
            </a:endParaRPr>
          </a:p>
          <a:p>
            <a:pPr algn="ctr">
              <a:defRPr/>
            </a:pPr>
            <a:r>
              <a:rPr lang="en-US" sz="2400" dirty="0">
                <a:solidFill>
                  <a:srgbClr val="3366FF"/>
                </a:solidFill>
                <a:cs typeface="+mn-cs"/>
              </a:rPr>
              <a:t>ELECTORAL ACTIVITY SHOULD BE A TOOL NOT AN END, ACCOUNTABILTY SHOULD RESPOND TO A MULTILEVEL AND ALL ENCOMPASSING POPULATION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5413" name="Text Box 5"/>
          <p:cNvSpPr txBox="1">
            <a:spLocks noChangeArrowheads="1"/>
          </p:cNvSpPr>
          <p:nvPr/>
        </p:nvSpPr>
        <p:spPr bwMode="auto">
          <a:xfrm>
            <a:off x="228600" y="533400"/>
            <a:ext cx="8686800" cy="6924675"/>
          </a:xfrm>
          <a:prstGeom prst="rect">
            <a:avLst/>
          </a:prstGeom>
          <a:noFill/>
          <a:ln w="9525">
            <a:noFill/>
            <a:miter lim="800000"/>
            <a:headEnd/>
            <a:tailEnd/>
          </a:ln>
        </p:spPr>
        <p:txBody>
          <a:bodyPr>
            <a:spAutoFit/>
          </a:bodyPr>
          <a:lstStyle/>
          <a:p>
            <a:pPr>
              <a:defRPr/>
            </a:pPr>
            <a:r>
              <a:rPr lang="en-US" sz="4000" dirty="0">
                <a:solidFill>
                  <a:srgbClr val="3366FF"/>
                </a:solidFill>
                <a:effectLst>
                  <a:outerShdw blurRad="38100" dist="38100" dir="2700000" algn="tl">
                    <a:srgbClr val="000000"/>
                  </a:outerShdw>
                </a:effectLst>
                <a:cs typeface="+mn-cs"/>
              </a:rPr>
              <a:t> NEW MODELS OF SOCIALISM</a:t>
            </a:r>
          </a:p>
          <a:p>
            <a:pPr>
              <a:defRPr/>
            </a:pPr>
            <a:endParaRPr lang="en-US" sz="1600" dirty="0">
              <a:solidFill>
                <a:srgbClr val="3366FF"/>
              </a:solidFill>
              <a:effectLst>
                <a:outerShdw blurRad="38100" dist="38100" dir="2700000" algn="tl">
                  <a:srgbClr val="000000"/>
                </a:outerShdw>
              </a:effectLst>
              <a:cs typeface="+mn-cs"/>
            </a:endParaRPr>
          </a:p>
          <a:p>
            <a:pPr algn="ctr">
              <a:defRPr/>
            </a:pPr>
            <a:r>
              <a:rPr lang="en-US" sz="2800" b="0" dirty="0">
                <a:solidFill>
                  <a:srgbClr val="3366FF"/>
                </a:solidFill>
                <a:effectLst>
                  <a:outerShdw blurRad="38100" dist="38100" dir="2700000" algn="tl">
                    <a:srgbClr val="000000"/>
                  </a:outerShdw>
                </a:effectLst>
                <a:cs typeface="+mn-cs"/>
              </a:rPr>
              <a:t>the </a:t>
            </a:r>
            <a:r>
              <a:rPr lang="en-US" sz="2800" b="0" dirty="0" err="1">
                <a:solidFill>
                  <a:srgbClr val="3366FF"/>
                </a:solidFill>
                <a:effectLst>
                  <a:outerShdw blurRad="38100" dist="38100" dir="2700000" algn="tl">
                    <a:srgbClr val="000000"/>
                  </a:outerShdw>
                </a:effectLst>
                <a:cs typeface="+mn-cs"/>
              </a:rPr>
              <a:t>american</a:t>
            </a:r>
            <a:r>
              <a:rPr lang="en-US" sz="2800" b="0" dirty="0">
                <a:solidFill>
                  <a:srgbClr val="3366FF"/>
                </a:solidFill>
                <a:effectLst>
                  <a:outerShdw blurRad="38100" dist="38100" dir="2700000" algn="tl">
                    <a:srgbClr val="000000"/>
                  </a:outerShdw>
                </a:effectLst>
                <a:cs typeface="+mn-cs"/>
              </a:rPr>
              <a:t> continent has become</a:t>
            </a:r>
          </a:p>
          <a:p>
            <a:pPr algn="ctr">
              <a:defRPr/>
            </a:pPr>
            <a:r>
              <a:rPr lang="en-US" sz="2800" b="0" dirty="0">
                <a:solidFill>
                  <a:srgbClr val="3366FF"/>
                </a:solidFill>
                <a:effectLst>
                  <a:outerShdw blurRad="38100" dist="38100" dir="2700000" algn="tl">
                    <a:srgbClr val="000000"/>
                  </a:outerShdw>
                </a:effectLst>
                <a:cs typeface="+mn-cs"/>
              </a:rPr>
              <a:t>a world laboratory for new forms of socialism. an increasing number of countries in south and central </a:t>
            </a:r>
            <a:r>
              <a:rPr lang="en-US" sz="2800" b="0" dirty="0" err="1">
                <a:solidFill>
                  <a:srgbClr val="3366FF"/>
                </a:solidFill>
                <a:effectLst>
                  <a:outerShdw blurRad="38100" dist="38100" dir="2700000" algn="tl">
                    <a:srgbClr val="000000"/>
                  </a:outerShdw>
                </a:effectLst>
                <a:cs typeface="+mn-cs"/>
              </a:rPr>
              <a:t>america</a:t>
            </a:r>
            <a:r>
              <a:rPr lang="en-US" sz="2800" b="0" dirty="0">
                <a:solidFill>
                  <a:srgbClr val="3366FF"/>
                </a:solidFill>
                <a:effectLst>
                  <a:outerShdw blurRad="38100" dist="38100" dir="2700000" algn="tl">
                    <a:srgbClr val="000000"/>
                  </a:outerShdw>
                </a:effectLst>
                <a:cs typeface="+mn-cs"/>
              </a:rPr>
              <a:t> are gearing their economy and policies in that direction with extraordinary results even though operating within the frame and  under serious attacks by capitalist forces. the outstanding reduction of poverty and inequality are giving those governments sustained popular approval.  </a:t>
            </a:r>
          </a:p>
          <a:p>
            <a:pPr>
              <a:defRPr/>
            </a:pPr>
            <a:endParaRPr lang="en-US" sz="2800" b="0" dirty="0">
              <a:solidFill>
                <a:srgbClr val="3366FF"/>
              </a:solidFill>
              <a:effectLst>
                <a:outerShdw blurRad="38100" dist="38100" dir="2700000" algn="tl">
                  <a:srgbClr val="000000"/>
                </a:outerShdw>
              </a:effectLst>
              <a:cs typeface="+mn-cs"/>
            </a:endParaRPr>
          </a:p>
          <a:p>
            <a:pPr>
              <a:defRPr/>
            </a:pPr>
            <a:r>
              <a:rPr lang="en-US" sz="2800" b="0" dirty="0">
                <a:solidFill>
                  <a:srgbClr val="3366FF"/>
                </a:solidFill>
                <a:latin typeface="Arial" charset="0"/>
                <a:cs typeface="+mn-cs"/>
              </a:rPr>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4450" name="Picture 4" descr="Evo and Chavez wreaths"/>
          <p:cNvPicPr>
            <a:picLocks noChangeAspect="1" noChangeArrowheads="1"/>
          </p:cNvPicPr>
          <p:nvPr/>
        </p:nvPicPr>
        <p:blipFill>
          <a:blip r:embed="rId2"/>
          <a:srcRect/>
          <a:stretch>
            <a:fillRect/>
          </a:stretch>
        </p:blipFill>
        <p:spPr bwMode="auto">
          <a:xfrm>
            <a:off x="533400" y="1143000"/>
            <a:ext cx="8001000" cy="4114800"/>
          </a:xfrm>
          <a:prstGeom prst="rect">
            <a:avLst/>
          </a:prstGeom>
          <a:noFill/>
          <a:ln w="9525">
            <a:noFill/>
            <a:miter lim="800000"/>
            <a:headEnd/>
            <a:tailEnd/>
          </a:ln>
        </p:spPr>
      </p:pic>
      <p:sp>
        <p:nvSpPr>
          <p:cNvPr id="104451" name="Text Box 5"/>
          <p:cNvSpPr txBox="1">
            <a:spLocks noChangeArrowheads="1"/>
          </p:cNvSpPr>
          <p:nvPr/>
        </p:nvSpPr>
        <p:spPr bwMode="auto">
          <a:xfrm>
            <a:off x="609600" y="0"/>
            <a:ext cx="7848600" cy="762000"/>
          </a:xfrm>
          <a:prstGeom prst="rect">
            <a:avLst/>
          </a:prstGeom>
          <a:noFill/>
          <a:ln w="9525">
            <a:noFill/>
            <a:miter lim="800000"/>
            <a:headEnd/>
            <a:tailEnd/>
          </a:ln>
        </p:spPr>
        <p:txBody>
          <a:bodyPr>
            <a:spAutoFit/>
          </a:bodyPr>
          <a:lstStyle/>
          <a:p>
            <a:endParaRPr lang="en-US" sz="4400">
              <a:solidFill>
                <a:srgbClr val="3366FF"/>
              </a:solidFill>
              <a:latin typeface="Arial" charset="0"/>
            </a:endParaRPr>
          </a:p>
        </p:txBody>
      </p:sp>
      <p:sp>
        <p:nvSpPr>
          <p:cNvPr id="44038" name="Text Box 6"/>
          <p:cNvSpPr txBox="1">
            <a:spLocks noChangeArrowheads="1"/>
          </p:cNvSpPr>
          <p:nvPr/>
        </p:nvSpPr>
        <p:spPr bwMode="auto">
          <a:xfrm>
            <a:off x="381000" y="5562600"/>
            <a:ext cx="3689350" cy="1006475"/>
          </a:xfrm>
          <a:prstGeom prst="rect">
            <a:avLst/>
          </a:prstGeom>
          <a:noFill/>
          <a:ln w="9525">
            <a:noFill/>
            <a:miter lim="800000"/>
            <a:headEnd/>
            <a:tailEnd/>
          </a:ln>
          <a:effectLst/>
        </p:spPr>
        <p:txBody>
          <a:bodyPr wrap="none">
            <a:spAutoFit/>
          </a:bodyPr>
          <a:lstStyle/>
          <a:p>
            <a:pPr algn="ctr">
              <a:defRPr/>
            </a:pPr>
            <a:r>
              <a:rPr lang="en-US">
                <a:solidFill>
                  <a:srgbClr val="3366FF"/>
                </a:solidFill>
                <a:effectLst>
                  <a:outerShdw blurRad="38100" dist="38100" dir="2700000" algn="tl">
                    <a:srgbClr val="000000"/>
                  </a:outerShdw>
                </a:effectLst>
                <a:latin typeface="Arial" charset="0"/>
                <a:cs typeface="+mn-cs"/>
              </a:rPr>
              <a:t>HUGO CHAVEZ </a:t>
            </a:r>
          </a:p>
          <a:p>
            <a:pPr algn="ctr">
              <a:defRPr/>
            </a:pPr>
            <a:r>
              <a:rPr lang="en-US" sz="2400">
                <a:solidFill>
                  <a:srgbClr val="3366FF"/>
                </a:solidFill>
                <a:effectLst>
                  <a:outerShdw blurRad="38100" dist="38100" dir="2700000" algn="tl">
                    <a:srgbClr val="000000"/>
                  </a:outerShdw>
                </a:effectLst>
                <a:latin typeface="Arial" charset="0"/>
                <a:cs typeface="+mn-cs"/>
              </a:rPr>
              <a:t>VENEZUELA</a:t>
            </a:r>
          </a:p>
        </p:txBody>
      </p:sp>
      <p:sp>
        <p:nvSpPr>
          <p:cNvPr id="44039" name="Text Box 7"/>
          <p:cNvSpPr txBox="1">
            <a:spLocks noChangeArrowheads="1"/>
          </p:cNvSpPr>
          <p:nvPr/>
        </p:nvSpPr>
        <p:spPr bwMode="auto">
          <a:xfrm>
            <a:off x="4953000" y="5562600"/>
            <a:ext cx="3689350" cy="1006475"/>
          </a:xfrm>
          <a:prstGeom prst="rect">
            <a:avLst/>
          </a:prstGeom>
          <a:noFill/>
          <a:ln w="9525">
            <a:noFill/>
            <a:miter lim="800000"/>
            <a:headEnd/>
            <a:tailEnd/>
          </a:ln>
          <a:effectLst/>
        </p:spPr>
        <p:txBody>
          <a:bodyPr wrap="none">
            <a:spAutoFit/>
          </a:bodyPr>
          <a:lstStyle/>
          <a:p>
            <a:pPr algn="ctr">
              <a:defRPr/>
            </a:pPr>
            <a:r>
              <a:rPr lang="en-US">
                <a:solidFill>
                  <a:srgbClr val="3366FF"/>
                </a:solidFill>
                <a:effectLst>
                  <a:outerShdw blurRad="38100" dist="38100" dir="2700000" algn="tl">
                    <a:srgbClr val="000000"/>
                  </a:outerShdw>
                </a:effectLst>
                <a:latin typeface="Arial" charset="0"/>
                <a:cs typeface="+mn-cs"/>
              </a:rPr>
              <a:t>EVO MORALES </a:t>
            </a:r>
          </a:p>
          <a:p>
            <a:pPr algn="ctr">
              <a:defRPr/>
            </a:pPr>
            <a:r>
              <a:rPr lang="en-US" sz="2400">
                <a:solidFill>
                  <a:srgbClr val="3366FF"/>
                </a:solidFill>
                <a:effectLst>
                  <a:outerShdw blurRad="38100" dist="38100" dir="2700000" algn="tl">
                    <a:srgbClr val="000000"/>
                  </a:outerShdw>
                </a:effectLst>
                <a:latin typeface="Arial" charset="0"/>
                <a:cs typeface="+mn-cs"/>
              </a:rPr>
              <a:t>BOLIVIA</a:t>
            </a:r>
          </a:p>
        </p:txBody>
      </p:sp>
      <p:sp>
        <p:nvSpPr>
          <p:cNvPr id="44042" name="Text Box 10"/>
          <p:cNvSpPr txBox="1">
            <a:spLocks noChangeArrowheads="1"/>
          </p:cNvSpPr>
          <p:nvPr/>
        </p:nvSpPr>
        <p:spPr bwMode="auto">
          <a:xfrm>
            <a:off x="0" y="381000"/>
            <a:ext cx="9212263" cy="641350"/>
          </a:xfrm>
          <a:prstGeom prst="rect">
            <a:avLst/>
          </a:prstGeom>
          <a:noFill/>
          <a:ln w="9525">
            <a:noFill/>
            <a:miter lim="800000"/>
            <a:headEnd/>
            <a:tailEnd/>
          </a:ln>
          <a:effectLst/>
        </p:spPr>
        <p:txBody>
          <a:bodyPr wrap="none">
            <a:spAutoFit/>
          </a:bodyPr>
          <a:lstStyle/>
          <a:p>
            <a:pPr>
              <a:tabLst>
                <a:tab pos="7372350" algn="l"/>
              </a:tabLst>
              <a:defRPr/>
            </a:pPr>
            <a:r>
              <a:rPr lang="en-US">
                <a:solidFill>
                  <a:srgbClr val="3366FF"/>
                </a:solidFill>
                <a:effectLst>
                  <a:outerShdw blurRad="38100" dist="38100" dir="2700000" algn="tl">
                    <a:srgbClr val="000000"/>
                  </a:outerShdw>
                </a:effectLst>
                <a:cs typeface="+mn-cs"/>
              </a:rPr>
              <a:t>PRESENT DAY TRANSFORMATIONS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5"/>
          <p:cNvSpPr txBox="1">
            <a:spLocks noChangeArrowheads="1"/>
          </p:cNvSpPr>
          <p:nvPr/>
        </p:nvSpPr>
        <p:spPr bwMode="auto">
          <a:xfrm>
            <a:off x="228600" y="762000"/>
            <a:ext cx="4953000" cy="701675"/>
          </a:xfrm>
          <a:prstGeom prst="rect">
            <a:avLst/>
          </a:prstGeom>
          <a:noFill/>
          <a:ln w="9525">
            <a:noFill/>
            <a:miter lim="800000"/>
            <a:headEnd/>
            <a:tailEnd/>
          </a:ln>
        </p:spPr>
        <p:txBody>
          <a:bodyPr>
            <a:spAutoFit/>
          </a:bodyPr>
          <a:lstStyle/>
          <a:p>
            <a:r>
              <a:rPr lang="en-US" sz="4000"/>
              <a:t>MOTHER MEERA</a:t>
            </a:r>
          </a:p>
        </p:txBody>
      </p:sp>
      <p:pic>
        <p:nvPicPr>
          <p:cNvPr id="22530" name="Picture 6" descr="Mother Meera"/>
          <p:cNvPicPr>
            <a:picLocks noChangeAspect="1" noChangeArrowheads="1"/>
          </p:cNvPicPr>
          <p:nvPr/>
        </p:nvPicPr>
        <p:blipFill>
          <a:blip r:embed="rId2"/>
          <a:srcRect/>
          <a:stretch>
            <a:fillRect/>
          </a:stretch>
        </p:blipFill>
        <p:spPr bwMode="auto">
          <a:xfrm>
            <a:off x="5562600" y="1143000"/>
            <a:ext cx="3276600" cy="4876800"/>
          </a:xfrm>
          <a:prstGeom prst="rect">
            <a:avLst/>
          </a:prstGeom>
          <a:noFill/>
          <a:ln w="9525">
            <a:noFill/>
            <a:miter lim="800000"/>
            <a:headEnd/>
            <a:tailEnd/>
          </a:ln>
        </p:spPr>
      </p:pic>
      <p:sp>
        <p:nvSpPr>
          <p:cNvPr id="22531" name="Text Box 5"/>
          <p:cNvSpPr txBox="1">
            <a:spLocks noChangeArrowheads="1"/>
          </p:cNvSpPr>
          <p:nvPr/>
        </p:nvSpPr>
        <p:spPr bwMode="auto">
          <a:xfrm>
            <a:off x="457200" y="1905000"/>
            <a:ext cx="4724400" cy="4540250"/>
          </a:xfrm>
          <a:prstGeom prst="rect">
            <a:avLst/>
          </a:prstGeom>
          <a:noFill/>
          <a:ln w="9525">
            <a:noFill/>
            <a:miter lim="800000"/>
            <a:headEnd/>
            <a:tailEnd/>
          </a:ln>
        </p:spPr>
        <p:txBody>
          <a:bodyPr>
            <a:spAutoFit/>
          </a:bodyPr>
          <a:lstStyle/>
          <a:p>
            <a:pPr algn="ctr"/>
            <a:r>
              <a:rPr lang="en-US" sz="3200"/>
              <a:t>THE EMBODIMENT OF JNANA  YOGA TO PACIFY VATA DOSHA &amp; PREPARE SATTWA TO MOVE BEYOND GUNAS </a:t>
            </a:r>
          </a:p>
          <a:p>
            <a:pPr algn="ctr"/>
            <a:r>
              <a:rPr lang="en-US" sz="3200"/>
              <a:t>NO WORD IS SPOKEN ONLY HER LOOK</a:t>
            </a:r>
            <a:r>
              <a:rPr lang="en-US"/>
              <a:t>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7524" name="Text Box 4"/>
          <p:cNvSpPr txBox="1">
            <a:spLocks noChangeArrowheads="1"/>
          </p:cNvSpPr>
          <p:nvPr/>
        </p:nvSpPr>
        <p:spPr bwMode="auto">
          <a:xfrm>
            <a:off x="381000" y="838200"/>
            <a:ext cx="8534400" cy="5664200"/>
          </a:xfrm>
          <a:prstGeom prst="rect">
            <a:avLst/>
          </a:prstGeom>
          <a:noFill/>
          <a:ln w="9525">
            <a:noFill/>
            <a:miter lim="800000"/>
            <a:headEnd/>
            <a:tailEnd/>
          </a:ln>
          <a:effectLst/>
        </p:spPr>
        <p:txBody>
          <a:bodyPr>
            <a:spAutoFit/>
          </a:bodyPr>
          <a:lstStyle/>
          <a:p>
            <a:pPr algn="ctr"/>
            <a:r>
              <a:rPr lang="en-US" sz="4400">
                <a:solidFill>
                  <a:srgbClr val="3366FF"/>
                </a:solidFill>
                <a:effectLst>
                  <a:outerShdw blurRad="38100" dist="38100" dir="2700000" algn="tl">
                    <a:srgbClr val="000000"/>
                  </a:outerShdw>
                </a:effectLst>
              </a:rPr>
              <a:t>SOCIALIST SOCIETY</a:t>
            </a:r>
          </a:p>
          <a:p>
            <a:endParaRPr lang="en-US" sz="1800">
              <a:solidFill>
                <a:srgbClr val="3366FF"/>
              </a:solidFill>
              <a:effectLst>
                <a:outerShdw blurRad="38100" dist="38100" dir="2700000" algn="tl">
                  <a:srgbClr val="000000"/>
                </a:outerShdw>
              </a:effectLst>
            </a:endParaRPr>
          </a:p>
          <a:p>
            <a:r>
              <a:rPr lang="en-US" sz="2800">
                <a:solidFill>
                  <a:srgbClr val="3366FF"/>
                </a:solidFill>
                <a:effectLst>
                  <a:outerShdw blurRad="38100" dist="38100" dir="2700000" algn="tl">
                    <a:srgbClr val="000000"/>
                  </a:outerShdw>
                </a:effectLst>
              </a:rPr>
              <a:t>            </a:t>
            </a:r>
            <a:r>
              <a:rPr lang="en-US" sz="2800">
                <a:solidFill>
                  <a:srgbClr val="3366FF"/>
                </a:solidFill>
              </a:rPr>
              <a:t>MEANS</a:t>
            </a:r>
            <a:r>
              <a:rPr lang="en-US" sz="2800">
                <a:solidFill>
                  <a:srgbClr val="3366FF"/>
                </a:solidFill>
                <a:latin typeface="Arial" charset="0"/>
              </a:rPr>
              <a:t> </a:t>
            </a:r>
            <a:r>
              <a:rPr lang="en-US" sz="3200">
                <a:solidFill>
                  <a:srgbClr val="3366FF"/>
                </a:solidFill>
              </a:rPr>
              <a:t>BASIC NEEDS MET</a:t>
            </a:r>
          </a:p>
          <a:p>
            <a:r>
              <a:rPr lang="en-US" sz="3200">
                <a:solidFill>
                  <a:srgbClr val="3366FF"/>
                </a:solidFill>
                <a:effectLst>
                  <a:outerShdw blurRad="38100" dist="38100" dir="2700000" algn="tl">
                    <a:srgbClr val="000000"/>
                  </a:outerShdw>
                </a:effectLst>
              </a:rPr>
              <a:t> </a:t>
            </a:r>
            <a:r>
              <a:rPr lang="en-US" sz="2000" b="0">
                <a:solidFill>
                  <a:srgbClr val="3366FF"/>
                </a:solidFill>
                <a:effectLst>
                  <a:outerShdw blurRad="38100" dist="38100" dir="2700000" algn="tl">
                    <a:srgbClr val="000000"/>
                  </a:outerShdw>
                </a:effectLst>
              </a:rPr>
              <a:t>FREE OR LOW  HOUSING, EDUCATION, HEALTH CARE etc.</a:t>
            </a:r>
          </a:p>
          <a:p>
            <a:endParaRPr lang="en-US" sz="2000" b="0">
              <a:solidFill>
                <a:srgbClr val="3366FF"/>
              </a:solidFill>
              <a:effectLst>
                <a:outerShdw blurRad="38100" dist="38100" dir="2700000" algn="tl">
                  <a:srgbClr val="000000"/>
                </a:outerShdw>
              </a:effectLst>
            </a:endParaRPr>
          </a:p>
          <a:p>
            <a:r>
              <a:rPr lang="en-US" sz="2800">
                <a:solidFill>
                  <a:srgbClr val="3366FF"/>
                </a:solidFill>
                <a:effectLst>
                  <a:outerShdw blurRad="38100" dist="38100" dir="2700000" algn="tl">
                    <a:srgbClr val="000000"/>
                  </a:outerShdw>
                </a:effectLst>
              </a:rPr>
              <a:t>       </a:t>
            </a:r>
            <a:r>
              <a:rPr lang="en-US" sz="2400" b="0">
                <a:solidFill>
                  <a:srgbClr val="3366FF"/>
                </a:solidFill>
                <a:effectLst>
                  <a:outerShdw blurRad="38100" dist="38100" dir="2700000" algn="tl">
                    <a:srgbClr val="000000"/>
                  </a:outerShdw>
                </a:effectLst>
              </a:rPr>
              <a:t>NO FEAR OR ANXIETY ABOUT SURVIVAL</a:t>
            </a:r>
          </a:p>
          <a:p>
            <a:r>
              <a:rPr lang="en-US" sz="2400" b="0">
                <a:solidFill>
                  <a:srgbClr val="3366FF"/>
                </a:solidFill>
                <a:effectLst>
                  <a:outerShdw blurRad="38100" dist="38100" dir="2700000" algn="tl">
                    <a:srgbClr val="000000"/>
                  </a:outerShdw>
                </a:effectLst>
              </a:rPr>
              <a:t>        JOB OPPORTUNITIES FOE EVERYBODY.</a:t>
            </a:r>
          </a:p>
          <a:p>
            <a:r>
              <a:rPr lang="en-US" sz="2400" b="0">
                <a:solidFill>
                  <a:srgbClr val="3366FF"/>
                </a:solidFill>
                <a:effectLst>
                  <a:outerShdw blurRad="38100" dist="38100" dir="2700000" algn="tl">
                    <a:srgbClr val="000000"/>
                  </a:outerShdw>
                </a:effectLst>
              </a:rPr>
              <a:t>           HUMAN DEVELOPMENT FACILITATED MENTAL, EMOTIONAL PSYCHOLOGICAL HEALTH</a:t>
            </a:r>
          </a:p>
          <a:p>
            <a:endParaRPr lang="en-US" sz="2400" b="0">
              <a:solidFill>
                <a:srgbClr val="3366FF"/>
              </a:solidFill>
              <a:effectLst>
                <a:outerShdw blurRad="38100" dist="38100" dir="2700000" algn="tl">
                  <a:srgbClr val="000000"/>
                </a:outerShdw>
              </a:effectLst>
            </a:endParaRPr>
          </a:p>
          <a:p>
            <a:pPr algn="ctr"/>
            <a:r>
              <a:rPr lang="en-US" sz="2400" b="0">
                <a:solidFill>
                  <a:srgbClr val="3366FF"/>
                </a:solidFill>
                <a:effectLst>
                  <a:outerShdw blurRad="38100" dist="38100" dir="2700000" algn="tl">
                    <a:srgbClr val="000000"/>
                  </a:outerShdw>
                </a:effectLst>
              </a:rPr>
              <a:t>ISOLATION AND LONELINESS ADDRESSED</a:t>
            </a:r>
          </a:p>
          <a:p>
            <a:endParaRPr lang="en-US" sz="2400" b="0">
              <a:solidFill>
                <a:srgbClr val="3366FF"/>
              </a:solidFill>
              <a:effectLst>
                <a:outerShdw blurRad="38100" dist="38100" dir="2700000" algn="tl">
                  <a:srgbClr val="000000"/>
                </a:outerShdw>
              </a:effectLst>
            </a:endParaRPr>
          </a:p>
          <a:p>
            <a:pPr algn="ctr"/>
            <a:r>
              <a:rPr lang="en-US" sz="2400" b="0">
                <a:solidFill>
                  <a:srgbClr val="3366FF"/>
                </a:solidFill>
                <a:effectLst>
                  <a:outerShdw blurRad="38100" dist="38100" dir="2700000" algn="tl">
                    <a:srgbClr val="000000"/>
                  </a:outerShdw>
                </a:effectLst>
              </a:rPr>
              <a:t>MORE WHOLESOME INDIVIDUALS SPIRITUALLY AND  PHYSICALLY BALANCED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04800" y="4648200"/>
            <a:ext cx="8458200" cy="1800225"/>
          </a:xfrm>
          <a:prstGeom prst="rect">
            <a:avLst/>
          </a:prstGeom>
          <a:noFill/>
          <a:ln w="9525">
            <a:noFill/>
            <a:miter lim="800000"/>
            <a:headEnd/>
            <a:tailEnd/>
          </a:ln>
        </p:spPr>
        <p:txBody>
          <a:bodyPr>
            <a:spAutoFit/>
          </a:bodyPr>
          <a:lstStyle/>
          <a:p>
            <a:pPr algn="ctr"/>
            <a:r>
              <a:rPr lang="en-US" sz="2800">
                <a:solidFill>
                  <a:srgbClr val="3366FF"/>
                </a:solidFill>
              </a:rPr>
              <a:t>how we earn our living and what kind of economic relationships we engage in determines the kind of society we choose to live in</a:t>
            </a:r>
            <a:r>
              <a:rPr lang="en-US" sz="2800" b="0">
                <a:solidFill>
                  <a:srgbClr val="3366FF"/>
                </a:solidFill>
              </a:rPr>
              <a:t>.</a:t>
            </a:r>
          </a:p>
        </p:txBody>
      </p:sp>
      <p:sp>
        <p:nvSpPr>
          <p:cNvPr id="115715" name="Text Box 3"/>
          <p:cNvSpPr txBox="1">
            <a:spLocks noChangeArrowheads="1"/>
          </p:cNvSpPr>
          <p:nvPr/>
        </p:nvSpPr>
        <p:spPr bwMode="auto">
          <a:xfrm>
            <a:off x="1676400" y="457200"/>
            <a:ext cx="5654675" cy="701675"/>
          </a:xfrm>
          <a:prstGeom prst="rect">
            <a:avLst/>
          </a:prstGeom>
          <a:noFill/>
          <a:ln w="9525">
            <a:noFill/>
            <a:miter lim="800000"/>
            <a:headEnd/>
            <a:tailEnd/>
          </a:ln>
          <a:effectLst/>
        </p:spPr>
        <p:txBody>
          <a:bodyPr wrap="none">
            <a:spAutoFit/>
          </a:bodyPr>
          <a:lstStyle/>
          <a:p>
            <a:pPr algn="ctr">
              <a:defRPr/>
            </a:pPr>
            <a:r>
              <a:rPr lang="en-US" sz="4000">
                <a:solidFill>
                  <a:srgbClr val="3366FF"/>
                </a:solidFill>
                <a:effectLst>
                  <a:outerShdw blurRad="38100" dist="38100" dir="2700000" algn="tl">
                    <a:srgbClr val="000000"/>
                  </a:outerShdw>
                </a:effectLst>
                <a:latin typeface="Arial" charset="0"/>
                <a:cs typeface="+mn-cs"/>
              </a:rPr>
              <a:t>A RENEWED SOCIETY</a:t>
            </a:r>
          </a:p>
        </p:txBody>
      </p:sp>
      <p:sp>
        <p:nvSpPr>
          <p:cNvPr id="115716" name="Text Box 4"/>
          <p:cNvSpPr txBox="1">
            <a:spLocks noChangeArrowheads="1"/>
          </p:cNvSpPr>
          <p:nvPr/>
        </p:nvSpPr>
        <p:spPr bwMode="auto">
          <a:xfrm>
            <a:off x="228600" y="1295400"/>
            <a:ext cx="8534400" cy="1373188"/>
          </a:xfrm>
          <a:prstGeom prst="rect">
            <a:avLst/>
          </a:prstGeom>
          <a:noFill/>
          <a:ln w="9525">
            <a:noFill/>
            <a:miter lim="800000"/>
            <a:headEnd/>
            <a:tailEnd/>
          </a:ln>
        </p:spPr>
        <p:txBody>
          <a:bodyPr>
            <a:spAutoFit/>
          </a:bodyPr>
          <a:lstStyle/>
          <a:p>
            <a:pPr algn="ctr"/>
            <a:r>
              <a:rPr lang="en-US" sz="2800">
                <a:solidFill>
                  <a:srgbClr val="3366FF"/>
                </a:solidFill>
              </a:rPr>
              <a:t>made of wholesome individuals product of  different socioeconomic conditions will exhibit qualities related to:</a:t>
            </a:r>
          </a:p>
        </p:txBody>
      </p:sp>
      <p:sp>
        <p:nvSpPr>
          <p:cNvPr id="115717" name="Text Box 5"/>
          <p:cNvSpPr txBox="1">
            <a:spLocks noChangeArrowheads="1"/>
          </p:cNvSpPr>
          <p:nvPr/>
        </p:nvSpPr>
        <p:spPr bwMode="auto">
          <a:xfrm>
            <a:off x="685800" y="2819400"/>
            <a:ext cx="7543800" cy="1800225"/>
          </a:xfrm>
          <a:prstGeom prst="rect">
            <a:avLst/>
          </a:prstGeom>
          <a:noFill/>
          <a:ln w="9525">
            <a:noFill/>
            <a:miter lim="800000"/>
            <a:headEnd/>
            <a:tailEnd/>
          </a:ln>
        </p:spPr>
        <p:txBody>
          <a:bodyPr>
            <a:spAutoFit/>
          </a:bodyPr>
          <a:lstStyle/>
          <a:p>
            <a:pPr algn="ctr"/>
            <a:r>
              <a:rPr lang="en-US" sz="2800">
                <a:solidFill>
                  <a:srgbClr val="3366FF"/>
                </a:solidFill>
              </a:rPr>
              <a:t>work ethics, how we look at work: as a contribution to society, rather than a self-centered, self-serving means of earning a living</a:t>
            </a:r>
            <a:r>
              <a:rPr lang="en-US" sz="2800" b="0">
                <a:solidFill>
                  <a:srgbClr val="3366FF"/>
                </a:solidFill>
              </a:rPr>
              <a:t>.</a:t>
            </a: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 calcmode="lin" valueType="num">
                                      <p:cBhvr additive="base">
                                        <p:cTn id="7" dur="500" fill="hold"/>
                                        <p:tgtEl>
                                          <p:spTgt spid="115715"/>
                                        </p:tgtEl>
                                        <p:attrNameLst>
                                          <p:attrName>ppt_x</p:attrName>
                                        </p:attrNameLst>
                                      </p:cBhvr>
                                      <p:tavLst>
                                        <p:tav tm="0">
                                          <p:val>
                                            <p:strVal val="0-#ppt_w/2"/>
                                          </p:val>
                                        </p:tav>
                                        <p:tav tm="100000">
                                          <p:val>
                                            <p:strVal val="#ppt_x"/>
                                          </p:val>
                                        </p:tav>
                                      </p:tavLst>
                                    </p:anim>
                                    <p:anim calcmode="lin" valueType="num">
                                      <p:cBhvr additive="base">
                                        <p:cTn id="8" dur="500" fill="hold"/>
                                        <p:tgtEl>
                                          <p:spTgt spid="1157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6"/>
                                        </p:tgtEl>
                                        <p:attrNameLst>
                                          <p:attrName>style.visibility</p:attrName>
                                        </p:attrNameLst>
                                      </p:cBhvr>
                                      <p:to>
                                        <p:strVal val="visible"/>
                                      </p:to>
                                    </p:set>
                                    <p:anim calcmode="lin" valueType="num">
                                      <p:cBhvr additive="base">
                                        <p:cTn id="13" dur="500" fill="hold"/>
                                        <p:tgtEl>
                                          <p:spTgt spid="115716"/>
                                        </p:tgtEl>
                                        <p:attrNameLst>
                                          <p:attrName>ppt_x</p:attrName>
                                        </p:attrNameLst>
                                      </p:cBhvr>
                                      <p:tavLst>
                                        <p:tav tm="0">
                                          <p:val>
                                            <p:strVal val="0-#ppt_w/2"/>
                                          </p:val>
                                        </p:tav>
                                        <p:tav tm="100000">
                                          <p:val>
                                            <p:strVal val="#ppt_x"/>
                                          </p:val>
                                        </p:tav>
                                      </p:tavLst>
                                    </p:anim>
                                    <p:anim calcmode="lin" valueType="num">
                                      <p:cBhvr additive="base">
                                        <p:cTn id="14" dur="500" fill="hold"/>
                                        <p:tgtEl>
                                          <p:spTgt spid="1157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5717"/>
                                        </p:tgtEl>
                                        <p:attrNameLst>
                                          <p:attrName>style.visibility</p:attrName>
                                        </p:attrNameLst>
                                      </p:cBhvr>
                                      <p:to>
                                        <p:strVal val="visible"/>
                                      </p:to>
                                    </p:set>
                                    <p:anim calcmode="lin" valueType="num">
                                      <p:cBhvr additive="base">
                                        <p:cTn id="19" dur="500" fill="hold"/>
                                        <p:tgtEl>
                                          <p:spTgt spid="115717"/>
                                        </p:tgtEl>
                                        <p:attrNameLst>
                                          <p:attrName>ppt_x</p:attrName>
                                        </p:attrNameLst>
                                      </p:cBhvr>
                                      <p:tavLst>
                                        <p:tav tm="0">
                                          <p:val>
                                            <p:strVal val="0-#ppt_w/2"/>
                                          </p:val>
                                        </p:tav>
                                        <p:tav tm="100000">
                                          <p:val>
                                            <p:strVal val="#ppt_x"/>
                                          </p:val>
                                        </p:tav>
                                      </p:tavLst>
                                    </p:anim>
                                    <p:anim calcmode="lin" valueType="num">
                                      <p:cBhvr additive="base">
                                        <p:cTn id="20" dur="500" fill="hold"/>
                                        <p:tgtEl>
                                          <p:spTgt spid="1157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5714"/>
                                        </p:tgtEl>
                                        <p:attrNameLst>
                                          <p:attrName>style.visibility</p:attrName>
                                        </p:attrNameLst>
                                      </p:cBhvr>
                                      <p:to>
                                        <p:strVal val="visible"/>
                                      </p:to>
                                    </p:set>
                                    <p:anim calcmode="lin" valueType="num">
                                      <p:cBhvr additive="base">
                                        <p:cTn id="25" dur="500" fill="hold"/>
                                        <p:tgtEl>
                                          <p:spTgt spid="115714"/>
                                        </p:tgtEl>
                                        <p:attrNameLst>
                                          <p:attrName>ppt_x</p:attrName>
                                        </p:attrNameLst>
                                      </p:cBhvr>
                                      <p:tavLst>
                                        <p:tav tm="0">
                                          <p:val>
                                            <p:strVal val="0-#ppt_w/2"/>
                                          </p:val>
                                        </p:tav>
                                        <p:tav tm="100000">
                                          <p:val>
                                            <p:strVal val="#ppt_x"/>
                                          </p:val>
                                        </p:tav>
                                      </p:tavLst>
                                    </p:anim>
                                    <p:anim calcmode="lin" valueType="num">
                                      <p:cBhvr additive="base">
                                        <p:cTn id="26" dur="500" fill="hold"/>
                                        <p:tgtEl>
                                          <p:spTgt spid="1157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utoUpdateAnimBg="0"/>
      <p:bldP spid="115715" grpId="0" autoUpdateAnimBg="0"/>
      <p:bldP spid="115716" grpId="0" autoUpdateAnimBg="0"/>
      <p:bldP spid="115717"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381000" y="2743200"/>
            <a:ext cx="8458200" cy="1552575"/>
          </a:xfrm>
          <a:prstGeom prst="rect">
            <a:avLst/>
          </a:prstGeom>
          <a:noFill/>
          <a:ln w="9525">
            <a:noFill/>
            <a:miter lim="800000"/>
            <a:headEnd/>
            <a:tailEnd/>
          </a:ln>
        </p:spPr>
        <p:txBody>
          <a:bodyPr>
            <a:spAutoFit/>
          </a:bodyPr>
          <a:lstStyle/>
          <a:p>
            <a:pPr algn="ctr"/>
            <a:r>
              <a:rPr lang="en-US" sz="2400" b="0">
                <a:solidFill>
                  <a:srgbClr val="3366FF"/>
                </a:solidFill>
              </a:rPr>
              <a:t>the downtrodden, the poor, the destitute must be incorporated into the structure of society as members  with rights and obligations relative to their condition.</a:t>
            </a:r>
          </a:p>
        </p:txBody>
      </p:sp>
      <p:sp>
        <p:nvSpPr>
          <p:cNvPr id="117763" name="Text Box 3"/>
          <p:cNvSpPr txBox="1">
            <a:spLocks noChangeArrowheads="1"/>
          </p:cNvSpPr>
          <p:nvPr/>
        </p:nvSpPr>
        <p:spPr bwMode="auto">
          <a:xfrm>
            <a:off x="228600" y="1219200"/>
            <a:ext cx="8915400" cy="1187450"/>
          </a:xfrm>
          <a:prstGeom prst="rect">
            <a:avLst/>
          </a:prstGeom>
          <a:noFill/>
          <a:ln w="9525">
            <a:noFill/>
            <a:miter lim="800000"/>
            <a:headEnd/>
            <a:tailEnd/>
          </a:ln>
        </p:spPr>
        <p:txBody>
          <a:bodyPr>
            <a:spAutoFit/>
          </a:bodyPr>
          <a:lstStyle/>
          <a:p>
            <a:pPr algn="ctr"/>
            <a:r>
              <a:rPr lang="en-US" sz="2400" b="0">
                <a:solidFill>
                  <a:srgbClr val="3366FF"/>
                </a:solidFill>
              </a:rPr>
              <a:t>in a socialist society it is the responsibility of the gifted to shoulder the weight of those deprived either by physical or mental  limitations.</a:t>
            </a:r>
          </a:p>
        </p:txBody>
      </p:sp>
      <p:sp>
        <p:nvSpPr>
          <p:cNvPr id="117764" name="Text Box 4"/>
          <p:cNvSpPr txBox="1">
            <a:spLocks noChangeArrowheads="1"/>
          </p:cNvSpPr>
          <p:nvPr/>
        </p:nvSpPr>
        <p:spPr bwMode="auto">
          <a:xfrm>
            <a:off x="304800" y="4648200"/>
            <a:ext cx="8839200" cy="1917700"/>
          </a:xfrm>
          <a:prstGeom prst="rect">
            <a:avLst/>
          </a:prstGeom>
          <a:noFill/>
          <a:ln w="9525">
            <a:noFill/>
            <a:miter lim="800000"/>
            <a:headEnd/>
            <a:tailEnd/>
          </a:ln>
        </p:spPr>
        <p:txBody>
          <a:bodyPr>
            <a:spAutoFit/>
          </a:bodyPr>
          <a:lstStyle/>
          <a:p>
            <a:pPr algn="ctr"/>
            <a:r>
              <a:rPr lang="en-US" sz="2400" b="0">
                <a:solidFill>
                  <a:srgbClr val="3366FF"/>
                </a:solidFill>
              </a:rPr>
              <a:t>the socialist society must uphold all true human values and move away from selfishness, arrogance, greed and all dehumanizing ways, this is one of the fundamental  principles in the operation of the new paradigm.</a:t>
            </a:r>
          </a:p>
        </p:txBody>
      </p:sp>
      <p:sp>
        <p:nvSpPr>
          <p:cNvPr id="117765" name="Text Box 5"/>
          <p:cNvSpPr txBox="1">
            <a:spLocks noChangeArrowheads="1"/>
          </p:cNvSpPr>
          <p:nvPr/>
        </p:nvSpPr>
        <p:spPr bwMode="auto">
          <a:xfrm>
            <a:off x="228600" y="304800"/>
            <a:ext cx="8915400" cy="701675"/>
          </a:xfrm>
          <a:prstGeom prst="rect">
            <a:avLst/>
          </a:prstGeom>
          <a:noFill/>
          <a:ln w="9525">
            <a:noFill/>
            <a:miter lim="800000"/>
            <a:headEnd/>
            <a:tailEnd/>
          </a:ln>
          <a:effectLst/>
        </p:spPr>
        <p:txBody>
          <a:bodyPr>
            <a:spAutoFit/>
          </a:bodyPr>
          <a:lstStyle/>
          <a:p>
            <a:pPr algn="ctr">
              <a:defRPr/>
            </a:pPr>
            <a:r>
              <a:rPr lang="en-US" sz="4000">
                <a:solidFill>
                  <a:srgbClr val="3366FF"/>
                </a:solidFill>
                <a:effectLst>
                  <a:outerShdw blurRad="38100" dist="38100" dir="2700000" algn="tl">
                    <a:srgbClr val="000000"/>
                  </a:outerShdw>
                </a:effectLst>
                <a:cs typeface="+mn-cs"/>
              </a:rPr>
              <a:t>RIGHTS &amp; RESPONSIBILITIES</a:t>
            </a: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17765"/>
                                        </p:tgtEl>
                                        <p:attrNameLst>
                                          <p:attrName>style.visibility</p:attrName>
                                        </p:attrNameLst>
                                      </p:cBhvr>
                                      <p:to>
                                        <p:strVal val="visible"/>
                                      </p:to>
                                    </p:set>
                                    <p:anim calcmode="lin" valueType="num">
                                      <p:cBhvr>
                                        <p:cTn id="7" dur="500" fill="hold"/>
                                        <p:tgtEl>
                                          <p:spTgt spid="117765"/>
                                        </p:tgtEl>
                                        <p:attrNameLst>
                                          <p:attrName>ppt_w</p:attrName>
                                        </p:attrNameLst>
                                      </p:cBhvr>
                                      <p:tavLst>
                                        <p:tav tm="0">
                                          <p:val>
                                            <p:strVal val="2/3*#ppt_w"/>
                                          </p:val>
                                        </p:tav>
                                        <p:tav tm="100000">
                                          <p:val>
                                            <p:strVal val="#ppt_w"/>
                                          </p:val>
                                        </p:tav>
                                      </p:tavLst>
                                    </p:anim>
                                    <p:anim calcmode="lin" valueType="num">
                                      <p:cBhvr>
                                        <p:cTn id="8" dur="500" fill="hold"/>
                                        <p:tgtEl>
                                          <p:spTgt spid="117765"/>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gtEl>
                                        <p:attrNameLst>
                                          <p:attrName>style.visibility</p:attrName>
                                        </p:attrNameLst>
                                      </p:cBhvr>
                                      <p:to>
                                        <p:strVal val="visible"/>
                                      </p:to>
                                    </p:set>
                                    <p:anim calcmode="lin" valueType="num">
                                      <p:cBhvr additive="base">
                                        <p:cTn id="13" dur="500" fill="hold"/>
                                        <p:tgtEl>
                                          <p:spTgt spid="117763"/>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7764"/>
                                        </p:tgtEl>
                                        <p:attrNameLst>
                                          <p:attrName>style.visibility</p:attrName>
                                        </p:attrNameLst>
                                      </p:cBhvr>
                                      <p:to>
                                        <p:strVal val="visible"/>
                                      </p:to>
                                    </p:set>
                                    <p:anim calcmode="lin" valueType="num">
                                      <p:cBhvr additive="base">
                                        <p:cTn id="19" dur="500" fill="hold"/>
                                        <p:tgtEl>
                                          <p:spTgt spid="117764"/>
                                        </p:tgtEl>
                                        <p:attrNameLst>
                                          <p:attrName>ppt_x</p:attrName>
                                        </p:attrNameLst>
                                      </p:cBhvr>
                                      <p:tavLst>
                                        <p:tav tm="0">
                                          <p:val>
                                            <p:strVal val="1+#ppt_w/2"/>
                                          </p:val>
                                        </p:tav>
                                        <p:tav tm="100000">
                                          <p:val>
                                            <p:strVal val="#ppt_x"/>
                                          </p:val>
                                        </p:tav>
                                      </p:tavLst>
                                    </p:anim>
                                    <p:anim calcmode="lin" valueType="num">
                                      <p:cBhvr additive="base">
                                        <p:cTn id="20" dur="500" fill="hold"/>
                                        <p:tgtEl>
                                          <p:spTgt spid="11776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7762"/>
                                        </p:tgtEl>
                                        <p:attrNameLst>
                                          <p:attrName>style.visibility</p:attrName>
                                        </p:attrNameLst>
                                      </p:cBhvr>
                                      <p:to>
                                        <p:strVal val="visible"/>
                                      </p:to>
                                    </p:set>
                                    <p:anim calcmode="lin" valueType="num">
                                      <p:cBhvr additive="base">
                                        <p:cTn id="25" dur="500" fill="hold"/>
                                        <p:tgtEl>
                                          <p:spTgt spid="117762"/>
                                        </p:tgtEl>
                                        <p:attrNameLst>
                                          <p:attrName>ppt_x</p:attrName>
                                        </p:attrNameLst>
                                      </p:cBhvr>
                                      <p:tavLst>
                                        <p:tav tm="0">
                                          <p:val>
                                            <p:strVal val="0-#ppt_w/2"/>
                                          </p:val>
                                        </p:tav>
                                        <p:tav tm="100000">
                                          <p:val>
                                            <p:strVal val="#ppt_x"/>
                                          </p:val>
                                        </p:tav>
                                      </p:tavLst>
                                    </p:anim>
                                    <p:anim calcmode="lin" valueType="num">
                                      <p:cBhvr additive="base">
                                        <p:cTn id="26" dur="500" fill="hold"/>
                                        <p:tgtEl>
                                          <p:spTgt spid="1177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utoUpdateAnimBg="0"/>
      <p:bldP spid="117763" grpId="0" autoUpdateAnimBg="0"/>
      <p:bldP spid="117764" grpId="0" autoUpdateAnimBg="0"/>
      <p:bldP spid="117765"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04800" y="381000"/>
            <a:ext cx="8382000" cy="6494463"/>
          </a:xfrm>
          <a:prstGeom prst="rect">
            <a:avLst/>
          </a:prstGeom>
          <a:noFill/>
          <a:ln w="9525">
            <a:noFill/>
            <a:miter lim="800000"/>
            <a:headEnd/>
            <a:tailEnd/>
          </a:ln>
          <a:effectLst/>
        </p:spPr>
        <p:txBody>
          <a:bodyPr>
            <a:spAutoFit/>
          </a:bodyPr>
          <a:lstStyle/>
          <a:p>
            <a:pPr algn="ctr">
              <a:spcBef>
                <a:spcPct val="50000"/>
              </a:spcBef>
              <a:defRPr/>
            </a:pPr>
            <a:r>
              <a:rPr lang="en-US" sz="4000" b="0">
                <a:solidFill>
                  <a:srgbClr val="3366FF"/>
                </a:solidFill>
                <a:effectLst>
                  <a:outerShdw blurRad="38100" dist="38100" dir="2700000" algn="tl">
                    <a:srgbClr val="000000"/>
                  </a:outerShdw>
                </a:effectLst>
                <a:cs typeface="Times New Roman" pitchFamily="18" charset="0"/>
              </a:rPr>
              <a:t>RIGHT  LIVELIHOOD</a:t>
            </a:r>
          </a:p>
          <a:p>
            <a:pPr algn="ctr">
              <a:lnSpc>
                <a:spcPct val="85000"/>
              </a:lnSpc>
              <a:spcBef>
                <a:spcPct val="50000"/>
              </a:spcBef>
              <a:defRPr/>
            </a:pPr>
            <a:r>
              <a:rPr lang="en-US" sz="2800">
                <a:solidFill>
                  <a:srgbClr val="3366FF"/>
                </a:solidFill>
                <a:cs typeface="+mn-cs"/>
              </a:rPr>
              <a:t>every individual must be given the opportunity to earn their right l</a:t>
            </a:r>
            <a:r>
              <a:rPr lang="en-US" sz="2800">
                <a:solidFill>
                  <a:srgbClr val="3366FF"/>
                </a:solidFill>
                <a:cs typeface="Times New Roman" pitchFamily="18" charset="0"/>
              </a:rPr>
              <a:t>ivelihood --work which causes no harm or degradation, nor is useless to the build up of a spiritually and materially healthy society.</a:t>
            </a:r>
            <a:r>
              <a:rPr lang="en-US" sz="2800" b="0">
                <a:solidFill>
                  <a:srgbClr val="3366FF"/>
                </a:solidFill>
                <a:cs typeface="Times New Roman" pitchFamily="18" charset="0"/>
              </a:rPr>
              <a:t>         </a:t>
            </a:r>
          </a:p>
          <a:p>
            <a:pPr algn="ctr">
              <a:lnSpc>
                <a:spcPct val="80000"/>
              </a:lnSpc>
              <a:spcBef>
                <a:spcPct val="50000"/>
              </a:spcBef>
              <a:defRPr/>
            </a:pPr>
            <a:r>
              <a:rPr lang="en-US" sz="2800">
                <a:solidFill>
                  <a:srgbClr val="3366FF"/>
                </a:solidFill>
              </a:rPr>
              <a:t>consumer goods are the god-given</a:t>
            </a:r>
            <a:r>
              <a:rPr lang="en-US" sz="2800">
                <a:solidFill>
                  <a:srgbClr val="3366FF"/>
                </a:solidFill>
                <a:latin typeface="Arial" charset="0"/>
              </a:rPr>
              <a:t>…</a:t>
            </a:r>
            <a:r>
              <a:rPr lang="en-US" sz="2800">
                <a:solidFill>
                  <a:srgbClr val="3366FF"/>
                </a:solidFill>
              </a:rPr>
              <a:t>consumable materials whose utilization brings about the material, moral, and spiritual betterment of the consumer. bad, impure,  and worthless objects cannot be</a:t>
            </a:r>
            <a:r>
              <a:rPr lang="en-US" sz="2800">
                <a:solidFill>
                  <a:srgbClr val="3366FF"/>
                </a:solidFill>
                <a:latin typeface="Arial" charset="0"/>
              </a:rPr>
              <a:t>…</a:t>
            </a:r>
            <a:r>
              <a:rPr lang="en-US" sz="2800">
                <a:solidFill>
                  <a:srgbClr val="3366FF"/>
                </a:solidFill>
              </a:rPr>
              <a:t>.considered as consumer goods.</a:t>
            </a:r>
            <a:r>
              <a:rPr lang="en-US" sz="2400" b="0">
                <a:solidFill>
                  <a:srgbClr val="3366FF"/>
                </a:solidFill>
              </a:rPr>
              <a:t>        </a:t>
            </a:r>
          </a:p>
          <a:p>
            <a:pPr algn="r">
              <a:lnSpc>
                <a:spcPct val="80000"/>
              </a:lnSpc>
              <a:spcBef>
                <a:spcPct val="50000"/>
              </a:spcBef>
              <a:defRPr/>
            </a:pPr>
            <a:r>
              <a:rPr lang="en-US" sz="2000" b="0">
                <a:solidFill>
                  <a:srgbClr val="3366FF"/>
                </a:solidFill>
              </a:rPr>
              <a:t>  </a:t>
            </a:r>
            <a:r>
              <a:rPr lang="en-US" sz="2000" b="0">
                <a:solidFill>
                  <a:srgbClr val="3366FF"/>
                </a:solidFill>
                <a:cs typeface="Times New Roman" pitchFamily="18" charset="0"/>
              </a:rPr>
              <a:t>Dr. Monzer Kahf</a:t>
            </a:r>
            <a:r>
              <a:rPr lang="en-US" sz="2000" b="0">
                <a:solidFill>
                  <a:srgbClr val="3366FF"/>
                </a:solidFill>
              </a:rPr>
              <a:t> </a:t>
            </a:r>
            <a:r>
              <a:rPr lang="en-US" sz="2000" b="0">
                <a:solidFill>
                  <a:srgbClr val="3366FF"/>
                </a:solidFill>
                <a:latin typeface="Arial" charset="0"/>
              </a:rPr>
              <a:t>–</a:t>
            </a:r>
            <a:r>
              <a:rPr lang="en-US" sz="2000" b="0">
                <a:solidFill>
                  <a:srgbClr val="3366FF"/>
                </a:solidFill>
              </a:rPr>
              <a:t>Islamic Perspective</a:t>
            </a:r>
          </a:p>
          <a:p>
            <a:pPr>
              <a:lnSpc>
                <a:spcPct val="80000"/>
              </a:lnSpc>
              <a:spcBef>
                <a:spcPct val="50000"/>
              </a:spcBef>
              <a:defRPr/>
            </a:pPr>
            <a:endParaRPr lang="en-US" sz="2000" b="0">
              <a:solidFill>
                <a:srgbClr val="3366FF"/>
              </a:solidFill>
              <a:cs typeface="+mn-cs"/>
            </a:endParaRP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p:cTn id="7" dur="500" fill="hold"/>
                                        <p:tgtEl>
                                          <p:spTgt spid="116738"/>
                                        </p:tgtEl>
                                        <p:attrNameLst>
                                          <p:attrName>ppt_w</p:attrName>
                                        </p:attrNameLst>
                                      </p:cBhvr>
                                      <p:tavLst>
                                        <p:tav tm="0">
                                          <p:val>
                                            <p:fltVal val="0"/>
                                          </p:val>
                                        </p:tav>
                                        <p:tav tm="100000">
                                          <p:val>
                                            <p:strVal val="#ppt_w"/>
                                          </p:val>
                                        </p:tav>
                                      </p:tavLst>
                                    </p:anim>
                                    <p:anim calcmode="lin" valueType="num">
                                      <p:cBhvr>
                                        <p:cTn id="8" dur="500" fill="hold"/>
                                        <p:tgtEl>
                                          <p:spTgt spid="1167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3668" name="Text Box 4"/>
          <p:cNvSpPr txBox="1">
            <a:spLocks noChangeArrowheads="1"/>
          </p:cNvSpPr>
          <p:nvPr/>
        </p:nvSpPr>
        <p:spPr bwMode="auto">
          <a:xfrm>
            <a:off x="457200" y="762000"/>
            <a:ext cx="8229600" cy="5703888"/>
          </a:xfrm>
          <a:prstGeom prst="rect">
            <a:avLst/>
          </a:prstGeom>
          <a:noFill/>
          <a:ln w="9525">
            <a:noFill/>
            <a:miter lim="800000"/>
            <a:headEnd/>
            <a:tailEnd/>
          </a:ln>
          <a:effectLst/>
        </p:spPr>
        <p:txBody>
          <a:bodyPr>
            <a:spAutoFit/>
          </a:bodyPr>
          <a:lstStyle/>
          <a:p>
            <a:pPr>
              <a:defRPr/>
            </a:pPr>
            <a:r>
              <a:rPr lang="en-US" sz="4400">
                <a:solidFill>
                  <a:srgbClr val="3366FF"/>
                </a:solidFill>
                <a:effectLst>
                  <a:outerShdw blurRad="38100" dist="38100" dir="2700000" algn="tl">
                    <a:srgbClr val="000000"/>
                  </a:outerShdw>
                </a:effectLst>
                <a:cs typeface="+mn-cs"/>
              </a:rPr>
              <a:t>    </a:t>
            </a:r>
            <a:r>
              <a:rPr lang="en-US" sz="4400">
                <a:solidFill>
                  <a:srgbClr val="3366FF"/>
                </a:solidFill>
                <a:effectLst>
                  <a:outerShdw blurRad="38100" dist="38100" dir="2700000" algn="tl">
                    <a:srgbClr val="000000"/>
                  </a:outerShdw>
                </a:effectLst>
                <a:latin typeface="Arial" charset="0"/>
                <a:cs typeface="+mn-cs"/>
              </a:rPr>
              <a:t>“</a:t>
            </a:r>
            <a:r>
              <a:rPr lang="en-US" sz="4400">
                <a:solidFill>
                  <a:srgbClr val="3366FF"/>
                </a:solidFill>
                <a:effectLst>
                  <a:outerShdw blurRad="38100" dist="38100" dir="2700000" algn="tl">
                    <a:srgbClr val="000000"/>
                  </a:outerShdw>
                </a:effectLst>
                <a:cs typeface="+mn-cs"/>
              </a:rPr>
              <a:t>UNITY IN DIVERSITY</a:t>
            </a:r>
            <a:r>
              <a:rPr lang="en-US" sz="4400">
                <a:solidFill>
                  <a:srgbClr val="3366FF"/>
                </a:solidFill>
                <a:effectLst>
                  <a:outerShdw blurRad="38100" dist="38100" dir="2700000" algn="tl">
                    <a:srgbClr val="000000"/>
                  </a:outerShdw>
                </a:effectLst>
                <a:latin typeface="Arial" charset="0"/>
                <a:cs typeface="+mn-cs"/>
              </a:rPr>
              <a:t>”</a:t>
            </a:r>
            <a:endParaRPr lang="en-US" sz="4400">
              <a:solidFill>
                <a:srgbClr val="3366FF"/>
              </a:solidFill>
              <a:effectLst>
                <a:outerShdw blurRad="38100" dist="38100" dir="2700000" algn="tl">
                  <a:srgbClr val="000000"/>
                </a:outerShdw>
              </a:effectLst>
              <a:cs typeface="+mn-cs"/>
            </a:endParaRPr>
          </a:p>
          <a:p>
            <a:pPr>
              <a:defRPr/>
            </a:pPr>
            <a:endParaRPr lang="en-US" sz="1600">
              <a:solidFill>
                <a:srgbClr val="3366FF"/>
              </a:solidFill>
              <a:effectLst>
                <a:outerShdw blurRad="38100" dist="38100" dir="2700000" algn="tl">
                  <a:srgbClr val="000000"/>
                </a:outerShdw>
              </a:effectLst>
              <a:cs typeface="+mn-cs"/>
            </a:endParaRPr>
          </a:p>
          <a:p>
            <a:pPr algn="ctr">
              <a:defRPr/>
            </a:pPr>
            <a:r>
              <a:rPr lang="en-US" sz="2800" b="0">
                <a:solidFill>
                  <a:srgbClr val="3366FF"/>
                </a:solidFill>
                <a:effectLst>
                  <a:outerShdw blurRad="38100" dist="38100" dir="2700000" algn="tl">
                    <a:srgbClr val="000000"/>
                  </a:outerShdw>
                </a:effectLst>
                <a:cs typeface="+mn-cs"/>
              </a:rPr>
              <a:t>AN ANCIENT AND WISE YOGA DICTUM</a:t>
            </a:r>
          </a:p>
          <a:p>
            <a:pPr algn="ctr">
              <a:defRPr/>
            </a:pPr>
            <a:r>
              <a:rPr lang="en-US" sz="2800" b="0">
                <a:solidFill>
                  <a:srgbClr val="3366FF"/>
                </a:solidFill>
                <a:effectLst>
                  <a:outerShdw blurRad="38100" dist="38100" dir="2700000" algn="tl">
                    <a:srgbClr val="000000"/>
                  </a:outerShdw>
                </a:effectLst>
                <a:cs typeface="+mn-cs"/>
              </a:rPr>
              <a:t>THAT GRANTS TO THE  COLLECTIVE THE SAME FREE WILL OF THE INIDIVIDUAL. GRANTS SIMILARLY THEREFORE THE RIGHT OF SELF-DETERMINATION WITHIN THE PARAMETERS OF DHARMA, NIYAMAS AND YAMAS.</a:t>
            </a:r>
          </a:p>
          <a:p>
            <a:pPr algn="ctr">
              <a:defRPr/>
            </a:pPr>
            <a:endParaRPr lang="en-US" sz="2800" b="0">
              <a:solidFill>
                <a:srgbClr val="3366FF"/>
              </a:solidFill>
              <a:effectLst>
                <a:outerShdw blurRad="38100" dist="38100" dir="2700000" algn="tl">
                  <a:srgbClr val="000000"/>
                </a:outerShdw>
              </a:effectLst>
              <a:cs typeface="+mn-cs"/>
            </a:endParaRPr>
          </a:p>
          <a:p>
            <a:pPr algn="ctr">
              <a:defRPr/>
            </a:pPr>
            <a:r>
              <a:rPr lang="en-US" sz="2800" b="0">
                <a:solidFill>
                  <a:srgbClr val="3366FF"/>
                </a:solidFill>
                <a:effectLst>
                  <a:outerShdw blurRad="38100" dist="38100" dir="2700000" algn="tl">
                    <a:srgbClr val="000000"/>
                  </a:outerShdw>
                </a:effectLst>
                <a:cs typeface="+mn-cs"/>
              </a:rPr>
              <a:t>THIS DEVELOPS FULLNESS AND RICHNES THROUGH COMPLENTARY FORCES IN ACTION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3666" name="Text Box 4"/>
          <p:cNvSpPr txBox="1">
            <a:spLocks noChangeArrowheads="1"/>
          </p:cNvSpPr>
          <p:nvPr/>
        </p:nvSpPr>
        <p:spPr bwMode="auto">
          <a:xfrm>
            <a:off x="533400" y="0"/>
            <a:ext cx="8305800" cy="6519863"/>
          </a:xfrm>
          <a:prstGeom prst="rect">
            <a:avLst/>
          </a:prstGeom>
          <a:noFill/>
          <a:ln w="9525">
            <a:noFill/>
            <a:miter lim="800000"/>
            <a:headEnd/>
            <a:tailEnd/>
          </a:ln>
        </p:spPr>
        <p:txBody>
          <a:bodyPr>
            <a:spAutoFit/>
          </a:bodyPr>
          <a:lstStyle/>
          <a:p>
            <a:pPr algn="ctr">
              <a:defRPr/>
            </a:pPr>
            <a:r>
              <a:rPr lang="en-US" sz="5400">
                <a:solidFill>
                  <a:srgbClr val="3366FF"/>
                </a:solidFill>
                <a:cs typeface="+mn-cs"/>
              </a:rPr>
              <a:t> </a:t>
            </a:r>
            <a:r>
              <a:rPr lang="en-US" sz="4800">
                <a:solidFill>
                  <a:srgbClr val="3366FF"/>
                </a:solidFill>
                <a:effectLst>
                  <a:outerShdw blurRad="38100" dist="38100" dir="2700000" algn="tl">
                    <a:srgbClr val="000000"/>
                  </a:outerShdw>
                </a:effectLst>
                <a:cs typeface="+mn-cs"/>
              </a:rPr>
              <a:t>CONCLUSION</a:t>
            </a:r>
          </a:p>
          <a:p>
            <a:pPr>
              <a:defRPr/>
            </a:pPr>
            <a:endParaRPr lang="en-US" sz="1600">
              <a:solidFill>
                <a:srgbClr val="3366FF"/>
              </a:solidFill>
              <a:cs typeface="+mn-cs"/>
            </a:endParaRPr>
          </a:p>
          <a:p>
            <a:pPr algn="ctr">
              <a:defRPr/>
            </a:pPr>
            <a:r>
              <a:rPr lang="en-US" sz="3200">
                <a:solidFill>
                  <a:srgbClr val="3366FF"/>
                </a:solidFill>
                <a:cs typeface="+mn-cs"/>
              </a:rPr>
              <a:t>SPIRITUALITY ALLOWS US TO WIDEN OUR UNDERSTANDIN OF THE UNIVERSE AND THE LAWS THAT GOVERN IT MUCH GREATER THAN THE LIMITING MATERIALISTIC LAWS SO FAR DISCOVERED AND WITH THAT UNDERSTANDING COMES THE REAL HUMAN VALUES THAT CAN ALLOW TO BUILD A  SOCIETY OF PEACE AND HARMONY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5" name="Text Box 5"/>
          <p:cNvSpPr txBox="1">
            <a:spLocks noChangeArrowheads="1"/>
          </p:cNvSpPr>
          <p:nvPr/>
        </p:nvSpPr>
        <p:spPr bwMode="auto">
          <a:xfrm>
            <a:off x="295275" y="914400"/>
            <a:ext cx="8410575" cy="944563"/>
          </a:xfrm>
          <a:prstGeom prst="rect">
            <a:avLst/>
          </a:prstGeom>
          <a:noFill/>
          <a:ln w="9525">
            <a:noFill/>
            <a:miter lim="800000"/>
            <a:headEnd/>
            <a:tailEnd/>
          </a:ln>
          <a:effectLst/>
        </p:spPr>
        <p:txBody>
          <a:bodyPr wrap="none">
            <a:spAutoFit/>
          </a:bodyPr>
          <a:lstStyle/>
          <a:p>
            <a:pPr algn="ctr"/>
            <a:r>
              <a:rPr lang="en-US" sz="3200" b="0">
                <a:effectLst>
                  <a:outerShdw blurRad="38100" dist="38100" dir="2700000" algn="tl">
                    <a:srgbClr val="000000"/>
                  </a:outerShdw>
                </a:effectLst>
              </a:rPr>
              <a:t>FOR ECONOMIC TRANSFORMATION </a:t>
            </a:r>
          </a:p>
          <a:p>
            <a:pPr algn="ctr"/>
            <a:r>
              <a:rPr lang="en-US" sz="2400" b="0">
                <a:effectLst>
                  <a:outerShdw blurRad="38100" dist="38100" dir="2700000" algn="tl">
                    <a:srgbClr val="000000"/>
                  </a:outerShdw>
                </a:effectLst>
              </a:rPr>
              <a:t>PLEASE SEE STAGE II</a:t>
            </a:r>
          </a:p>
        </p:txBody>
      </p:sp>
      <p:sp>
        <p:nvSpPr>
          <p:cNvPr id="148486" name="Text Box 6"/>
          <p:cNvSpPr txBox="1">
            <a:spLocks noChangeArrowheads="1"/>
          </p:cNvSpPr>
          <p:nvPr/>
        </p:nvSpPr>
        <p:spPr bwMode="auto">
          <a:xfrm>
            <a:off x="0" y="3657600"/>
            <a:ext cx="9109075" cy="701675"/>
          </a:xfrm>
          <a:prstGeom prst="rect">
            <a:avLst/>
          </a:prstGeom>
          <a:noFill/>
          <a:ln w="9525">
            <a:noFill/>
            <a:miter lim="800000"/>
            <a:headEnd/>
            <a:tailEnd/>
          </a:ln>
          <a:effectLst/>
        </p:spPr>
        <p:txBody>
          <a:bodyPr wrap="none">
            <a:spAutoFit/>
          </a:bodyPr>
          <a:lstStyle/>
          <a:p>
            <a:pPr>
              <a:defRPr/>
            </a:pPr>
            <a:r>
              <a:rPr lang="en-US" sz="4000" b="0">
                <a:solidFill>
                  <a:schemeClr val="tx1"/>
                </a:solidFill>
                <a:effectLst>
                  <a:outerShdw blurRad="38100" dist="38100" dir="2700000" algn="tl">
                    <a:srgbClr val="FFFFFF"/>
                  </a:outerShdw>
                </a:effectLst>
                <a:cs typeface="+mn-cs"/>
              </a:rPr>
              <a:t> </a:t>
            </a:r>
            <a:r>
              <a:rPr lang="en-US" sz="4000">
                <a:effectLst>
                  <a:outerShdw blurRad="38100" dist="38100" dir="2700000" algn="tl">
                    <a:srgbClr val="000000"/>
                  </a:outerShdw>
                </a:effectLst>
                <a:cs typeface="+mn-cs"/>
              </a:rPr>
              <a:t>POLITICAL TRANSFORMATION</a:t>
            </a:r>
            <a:r>
              <a:rPr lang="en-US" sz="4000" b="0">
                <a:solidFill>
                  <a:schemeClr val="tx1"/>
                </a:solidFill>
                <a:effectLst>
                  <a:outerShdw blurRad="38100" dist="38100" dir="2700000" algn="tl">
                    <a:srgbClr val="FFFFFF"/>
                  </a:outerShdw>
                </a:effectLst>
                <a:cs typeface="+mn-cs"/>
              </a:rPr>
              <a:t> </a:t>
            </a:r>
          </a:p>
        </p:txBody>
      </p:sp>
      <p:sp>
        <p:nvSpPr>
          <p:cNvPr id="114692" name="Text Box 4"/>
          <p:cNvSpPr txBox="1">
            <a:spLocks noChangeArrowheads="1"/>
          </p:cNvSpPr>
          <p:nvPr/>
        </p:nvSpPr>
        <p:spPr bwMode="auto">
          <a:xfrm>
            <a:off x="3962400" y="2362200"/>
            <a:ext cx="1219200" cy="823913"/>
          </a:xfrm>
          <a:prstGeom prst="rect">
            <a:avLst/>
          </a:prstGeom>
          <a:noFill/>
          <a:ln w="9525">
            <a:noFill/>
            <a:miter lim="800000"/>
            <a:headEnd/>
            <a:tailEnd/>
          </a:ln>
          <a:effectLst/>
        </p:spPr>
        <p:txBody>
          <a:bodyPr>
            <a:spAutoFit/>
          </a:bodyPr>
          <a:lstStyle/>
          <a:p>
            <a:pPr>
              <a:defRPr/>
            </a:pPr>
            <a:r>
              <a:rPr lang="en-US" sz="4800" b="0">
                <a:solidFill>
                  <a:srgbClr val="990000"/>
                </a:solidFill>
                <a:cs typeface="+mn-cs"/>
              </a:rPr>
              <a:t>  </a:t>
            </a:r>
            <a:r>
              <a:rPr lang="en-US" sz="4800" b="0">
                <a:cs typeface="+mn-cs"/>
              </a:rPr>
              <a:t>4  </a:t>
            </a:r>
            <a:endParaRPr lang="en-US" sz="4800" b="0">
              <a:effectLst>
                <a:outerShdw blurRad="38100" dist="38100" dir="2700000" algn="tl">
                  <a:srgbClr val="000000"/>
                </a:outerShdw>
              </a:effectLst>
              <a:cs typeface="+mn-cs"/>
            </a:endParaRPr>
          </a:p>
        </p:txBody>
      </p:sp>
      <p:sp>
        <p:nvSpPr>
          <p:cNvPr id="111620" name="Text Box 5"/>
          <p:cNvSpPr txBox="1">
            <a:spLocks noChangeArrowheads="1"/>
          </p:cNvSpPr>
          <p:nvPr/>
        </p:nvSpPr>
        <p:spPr bwMode="auto">
          <a:xfrm>
            <a:off x="3200400" y="609600"/>
            <a:ext cx="1600200" cy="366713"/>
          </a:xfrm>
          <a:prstGeom prst="rect">
            <a:avLst/>
          </a:prstGeom>
          <a:noFill/>
          <a:ln w="9525">
            <a:noFill/>
            <a:miter lim="800000"/>
            <a:headEnd/>
            <a:tailEnd/>
          </a:ln>
        </p:spPr>
        <p:txBody>
          <a:bodyPr>
            <a:spAutoFit/>
          </a:bodyPr>
          <a:lstStyle/>
          <a:p>
            <a:endParaRPr lang="en-US" sz="1800" b="0">
              <a:solidFill>
                <a:srgbClr val="990000"/>
              </a:solidFill>
            </a:endParaRPr>
          </a:p>
        </p:txBody>
      </p:sp>
      <p:sp>
        <p:nvSpPr>
          <p:cNvPr id="111621" name="Text Box 6"/>
          <p:cNvSpPr txBox="1">
            <a:spLocks noChangeArrowheads="1"/>
          </p:cNvSpPr>
          <p:nvPr/>
        </p:nvSpPr>
        <p:spPr bwMode="auto">
          <a:xfrm>
            <a:off x="4746625" y="381000"/>
            <a:ext cx="184150" cy="1006475"/>
          </a:xfrm>
          <a:prstGeom prst="rect">
            <a:avLst/>
          </a:prstGeom>
          <a:noFill/>
          <a:ln w="9525">
            <a:noFill/>
            <a:miter lim="800000"/>
            <a:headEnd/>
            <a:tailEnd/>
          </a:ln>
        </p:spPr>
        <p:txBody>
          <a:bodyPr>
            <a:spAutoFit/>
          </a:bodyPr>
          <a:lstStyle/>
          <a:p>
            <a:r>
              <a:rPr lang="en-US" sz="6000" b="0">
                <a:solidFill>
                  <a:srgbClr val="990000"/>
                </a:solidFill>
              </a:rPr>
              <a:t>3</a:t>
            </a:r>
          </a:p>
        </p:txBody>
      </p:sp>
      <p:sp>
        <p:nvSpPr>
          <p:cNvPr id="114695" name="Text Box 7"/>
          <p:cNvSpPr txBox="1">
            <a:spLocks noChangeArrowheads="1"/>
          </p:cNvSpPr>
          <p:nvPr/>
        </p:nvSpPr>
        <p:spPr bwMode="auto">
          <a:xfrm>
            <a:off x="4114800" y="228600"/>
            <a:ext cx="1219200" cy="823913"/>
          </a:xfrm>
          <a:prstGeom prst="rect">
            <a:avLst/>
          </a:prstGeom>
          <a:noFill/>
          <a:ln w="9525">
            <a:noFill/>
            <a:miter lim="800000"/>
            <a:headEnd/>
            <a:tailEnd/>
          </a:ln>
          <a:effectLst/>
        </p:spPr>
        <p:txBody>
          <a:bodyPr>
            <a:spAutoFit/>
          </a:bodyPr>
          <a:lstStyle/>
          <a:p>
            <a:pPr>
              <a:defRPr/>
            </a:pPr>
            <a:r>
              <a:rPr lang="en-US" sz="4800" b="0">
                <a:solidFill>
                  <a:schemeClr val="tx1"/>
                </a:solidFill>
                <a:effectLst>
                  <a:outerShdw blurRad="38100" dist="38100" dir="2700000" algn="tl">
                    <a:srgbClr val="FFFFFF"/>
                  </a:outerShdw>
                </a:effectLst>
                <a:cs typeface="+mn-cs"/>
              </a:rPr>
              <a:t> </a:t>
            </a:r>
            <a:r>
              <a:rPr lang="en-US" sz="4800" b="0">
                <a:effectLst>
                  <a:outerShdw blurRad="38100" dist="38100" dir="2700000" algn="tl">
                    <a:srgbClr val="000000"/>
                  </a:outerShdw>
                </a:effectLst>
                <a:cs typeface="+mn-cs"/>
              </a:rPr>
              <a:t>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Text Box 5"/>
          <p:cNvSpPr txBox="1">
            <a:spLocks noChangeArrowheads="1"/>
          </p:cNvSpPr>
          <p:nvPr/>
        </p:nvSpPr>
        <p:spPr bwMode="auto">
          <a:xfrm>
            <a:off x="304800" y="609600"/>
            <a:ext cx="8534400" cy="5549900"/>
          </a:xfrm>
          <a:prstGeom prst="rect">
            <a:avLst/>
          </a:prstGeom>
          <a:noFill/>
          <a:ln w="9525">
            <a:noFill/>
            <a:miter lim="800000"/>
            <a:headEnd/>
            <a:tailEnd/>
          </a:ln>
          <a:effectLst/>
        </p:spPr>
        <p:txBody>
          <a:bodyPr>
            <a:spAutoFit/>
          </a:bodyPr>
          <a:lstStyle/>
          <a:p>
            <a:pPr>
              <a:defRPr/>
            </a:pPr>
            <a:r>
              <a:rPr lang="en-US" sz="5400" dirty="0">
                <a:effectLst>
                  <a:outerShdw blurRad="38100" dist="38100" dir="2700000" algn="tl">
                    <a:srgbClr val="000000"/>
                  </a:outerShdw>
                </a:effectLst>
                <a:cs typeface="+mn-cs"/>
              </a:rPr>
              <a:t>       </a:t>
            </a:r>
            <a:r>
              <a:rPr lang="en-US" sz="4400" dirty="0">
                <a:effectLst>
                  <a:outerShdw blurRad="38100" dist="38100" dir="2700000" algn="tl">
                    <a:srgbClr val="000000"/>
                  </a:outerShdw>
                </a:effectLst>
                <a:cs typeface="+mn-cs"/>
              </a:rPr>
              <a:t>SELF GOVERNANCE</a:t>
            </a:r>
          </a:p>
          <a:p>
            <a:pPr>
              <a:defRPr/>
            </a:pPr>
            <a:endParaRPr lang="en-US" sz="2400" dirty="0">
              <a:effectLst>
                <a:outerShdw blurRad="38100" dist="38100" dir="2700000" algn="tl">
                  <a:srgbClr val="000000"/>
                </a:outerShdw>
              </a:effectLst>
              <a:cs typeface="+mn-cs"/>
            </a:endParaRPr>
          </a:p>
          <a:p>
            <a:pPr algn="ctr">
              <a:defRPr/>
            </a:pPr>
            <a:r>
              <a:rPr lang="en-US" sz="2800" dirty="0">
                <a:cs typeface="+mn-cs"/>
              </a:rPr>
              <a:t>THE FUNDAMENTAL SOCIETAL CELL - THE FAMILY - HAS SERVED ITS PURPOSE IN THE PROCESS OF EVOLUTION OF HUMAN KIND AS A WHOLE.</a:t>
            </a:r>
          </a:p>
          <a:p>
            <a:pPr algn="ctr">
              <a:defRPr/>
            </a:pPr>
            <a:endParaRPr lang="en-US" sz="2800" dirty="0">
              <a:cs typeface="+mn-cs"/>
            </a:endParaRPr>
          </a:p>
          <a:p>
            <a:pPr algn="ctr">
              <a:defRPr/>
            </a:pPr>
            <a:r>
              <a:rPr lang="en-US" sz="2800" dirty="0">
                <a:cs typeface="+mn-cs"/>
              </a:rPr>
              <a:t>AS COMPLEXITY INCREASES BY POPULATION GROWTH IN PROPORTION TO RESOURCES THE COMMUNAL CELL  BECOMES THE NEW LEARNING TOOL TO DEVELOP HUMAN RELATIONSHIPS</a:t>
            </a:r>
            <a:r>
              <a:rPr lang="en-US" sz="2800" b="0" dirty="0">
                <a:effectLst>
                  <a:outerShdw blurRad="38100" dist="38100" dir="2700000" algn="tl">
                    <a:srgbClr val="000000"/>
                  </a:outerShdw>
                </a:effectLst>
                <a:cs typeface="+mn-cs"/>
              </a:rPr>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5"/>
          <p:cNvSpPr txBox="1">
            <a:spLocks noChangeArrowheads="1"/>
          </p:cNvSpPr>
          <p:nvPr/>
        </p:nvSpPr>
        <p:spPr bwMode="auto">
          <a:xfrm>
            <a:off x="0" y="457200"/>
            <a:ext cx="9144000" cy="3170099"/>
          </a:xfrm>
          <a:prstGeom prst="rect">
            <a:avLst/>
          </a:prstGeom>
          <a:noFill/>
          <a:ln w="9525">
            <a:noFill/>
            <a:miter lim="800000"/>
            <a:headEnd/>
            <a:tailEnd/>
          </a:ln>
        </p:spPr>
        <p:txBody>
          <a:bodyPr>
            <a:spAutoFit/>
          </a:bodyPr>
          <a:lstStyle/>
          <a:p>
            <a:r>
              <a:rPr lang="en-US" sz="4000" dirty="0"/>
              <a:t> </a:t>
            </a:r>
            <a:r>
              <a:rPr lang="en-US" sz="4000" dirty="0">
                <a:effectLst>
                  <a:outerShdw blurRad="38100" dist="38100" dir="2700000" algn="tl">
                    <a:srgbClr val="000000">
                      <a:alpha val="43137"/>
                    </a:srgbClr>
                  </a:outerShdw>
                </a:effectLst>
              </a:rPr>
              <a:t>THE RURAL COMMUNAL CELL</a:t>
            </a:r>
          </a:p>
          <a:p>
            <a:pPr algn="ctr"/>
            <a:endParaRPr lang="en-US" sz="4000" dirty="0"/>
          </a:p>
          <a:p>
            <a:pPr algn="ctr"/>
            <a:r>
              <a:rPr lang="en-US" sz="2400" dirty="0"/>
              <a:t>MODELED ON BIODYNAMIC PRIINCIPLES SELF SUSTAINED INTENSIVE USE OF NATIVE AND SELF GENERATED RESOURCES. CONFIGGURATION CAN VARY CASE BY CASE. IDEAL MODEL SHOWED. SELF-GOVERNING. SUB-CELLS MAYBE NECESSARY.</a:t>
            </a:r>
          </a:p>
        </p:txBody>
      </p:sp>
      <p:sp>
        <p:nvSpPr>
          <p:cNvPr id="151558" name="Text Box 6"/>
          <p:cNvSpPr txBox="1">
            <a:spLocks noChangeArrowheads="1"/>
          </p:cNvSpPr>
          <p:nvPr/>
        </p:nvSpPr>
        <p:spPr bwMode="auto">
          <a:xfrm>
            <a:off x="0" y="4038600"/>
            <a:ext cx="9144000" cy="2344738"/>
          </a:xfrm>
          <a:prstGeom prst="rect">
            <a:avLst/>
          </a:prstGeom>
          <a:noFill/>
          <a:ln w="9525">
            <a:noFill/>
            <a:miter lim="800000"/>
            <a:headEnd/>
            <a:tailEnd/>
          </a:ln>
          <a:effectLst/>
        </p:spPr>
        <p:txBody>
          <a:bodyPr>
            <a:spAutoFit/>
          </a:bodyPr>
          <a:lstStyle/>
          <a:p>
            <a:pPr>
              <a:defRPr/>
            </a:pPr>
            <a:r>
              <a:rPr lang="en-US" sz="4000" b="0">
                <a:effectLst>
                  <a:outerShdw blurRad="38100" dist="38100" dir="2700000" algn="tl">
                    <a:srgbClr val="000000"/>
                  </a:outerShdw>
                </a:effectLst>
                <a:cs typeface="+mn-cs"/>
              </a:rPr>
              <a:t> THE URBAN COMMUNAL CELL </a:t>
            </a:r>
          </a:p>
          <a:p>
            <a:pPr algn="ctr">
              <a:defRPr/>
            </a:pPr>
            <a:endParaRPr lang="en-US" sz="1200" b="0">
              <a:effectLst>
                <a:outerShdw blurRad="38100" dist="38100" dir="2700000" algn="tl">
                  <a:srgbClr val="000000"/>
                </a:outerShdw>
              </a:effectLst>
              <a:cs typeface="+mn-cs"/>
            </a:endParaRPr>
          </a:p>
          <a:p>
            <a:pPr algn="ctr">
              <a:defRPr/>
            </a:pPr>
            <a:r>
              <a:rPr lang="en-US" sz="2400">
                <a:effectLst>
                  <a:outerShdw blurRad="38100" dist="38100" dir="2700000" algn="tl">
                    <a:srgbClr val="000000"/>
                  </a:outerShdw>
                </a:effectLst>
                <a:cs typeface="+mn-cs"/>
              </a:rPr>
              <a:t>EITHER AN APPARTMENT BUILDING OR OF DETACHED HOUSES GROUPS SURROUNDED BY DRIVING ROADS ON THE FOUR SIDES. CO-HOUSING COMPLEXES, COMPUNDS ETC.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Line 2"/>
          <p:cNvSpPr>
            <a:spLocks noChangeShapeType="1"/>
          </p:cNvSpPr>
          <p:nvPr/>
        </p:nvSpPr>
        <p:spPr bwMode="auto">
          <a:xfrm>
            <a:off x="4724400" y="685800"/>
            <a:ext cx="0" cy="56388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63" name="Line 3"/>
          <p:cNvSpPr>
            <a:spLocks noChangeShapeType="1"/>
          </p:cNvSpPr>
          <p:nvPr/>
        </p:nvSpPr>
        <p:spPr bwMode="auto">
          <a:xfrm>
            <a:off x="4953000" y="685800"/>
            <a:ext cx="0" cy="56388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64" name="Line 4"/>
          <p:cNvSpPr>
            <a:spLocks noChangeShapeType="1"/>
          </p:cNvSpPr>
          <p:nvPr/>
        </p:nvSpPr>
        <p:spPr bwMode="auto">
          <a:xfrm flipV="1">
            <a:off x="2057400" y="3581400"/>
            <a:ext cx="5562600" cy="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65" name="Line 5"/>
          <p:cNvSpPr>
            <a:spLocks noChangeShapeType="1"/>
          </p:cNvSpPr>
          <p:nvPr/>
        </p:nvSpPr>
        <p:spPr bwMode="auto">
          <a:xfrm flipV="1">
            <a:off x="2057400" y="3352800"/>
            <a:ext cx="5486400" cy="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66" name="Line 6"/>
          <p:cNvSpPr>
            <a:spLocks noChangeShapeType="1"/>
          </p:cNvSpPr>
          <p:nvPr/>
        </p:nvSpPr>
        <p:spPr bwMode="auto">
          <a:xfrm>
            <a:off x="3276600" y="2895600"/>
            <a:ext cx="0" cy="8382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4694" name="Oval 7"/>
          <p:cNvSpPr>
            <a:spLocks noChangeArrowheads="1"/>
          </p:cNvSpPr>
          <p:nvPr/>
        </p:nvSpPr>
        <p:spPr bwMode="auto">
          <a:xfrm>
            <a:off x="1480929" y="228600"/>
            <a:ext cx="6553200" cy="6629400"/>
          </a:xfrm>
          <a:prstGeom prst="ellipse">
            <a:avLst/>
          </a:prstGeom>
          <a:solidFill>
            <a:schemeClr val="accent1">
              <a:alpha val="50195"/>
            </a:schemeClr>
          </a:solidFill>
          <a:ln w="9525">
            <a:solidFill>
              <a:schemeClr val="tx1"/>
            </a:solidFill>
            <a:round/>
            <a:headEnd/>
            <a:tailEnd/>
          </a:ln>
        </p:spPr>
        <p:txBody>
          <a:bodyPr wrap="none" anchor="ctr"/>
          <a:lstStyle/>
          <a:p>
            <a:pPr algn="ctr"/>
            <a:endParaRPr lang="en-US" sz="1400" b="0">
              <a:latin typeface="Arial" charset="0"/>
            </a:endParaRPr>
          </a:p>
        </p:txBody>
      </p:sp>
      <p:sp>
        <p:nvSpPr>
          <p:cNvPr id="117768" name="Line 8"/>
          <p:cNvSpPr>
            <a:spLocks noChangeShapeType="1"/>
          </p:cNvSpPr>
          <p:nvPr/>
        </p:nvSpPr>
        <p:spPr bwMode="auto">
          <a:xfrm flipV="1">
            <a:off x="2057400" y="3352800"/>
            <a:ext cx="5562600" cy="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4696" name="Oval 9"/>
          <p:cNvSpPr>
            <a:spLocks noChangeArrowheads="1"/>
          </p:cNvSpPr>
          <p:nvPr/>
        </p:nvSpPr>
        <p:spPr bwMode="auto">
          <a:xfrm>
            <a:off x="4114800" y="2743200"/>
            <a:ext cx="1371600" cy="1371600"/>
          </a:xfrm>
          <a:prstGeom prst="ellipse">
            <a:avLst/>
          </a:prstGeom>
          <a:solidFill>
            <a:schemeClr val="bg1"/>
          </a:solidFill>
          <a:ln w="9525">
            <a:solidFill>
              <a:schemeClr val="tx1"/>
            </a:solidFill>
            <a:round/>
            <a:headEnd/>
            <a:tailEnd/>
          </a:ln>
        </p:spPr>
        <p:txBody>
          <a:bodyPr wrap="none" anchor="ctr"/>
          <a:lstStyle/>
          <a:p>
            <a:pPr algn="ctr"/>
            <a:endParaRPr lang="en-US" sz="1400" b="0">
              <a:latin typeface="Arial" charset="0"/>
            </a:endParaRPr>
          </a:p>
        </p:txBody>
      </p:sp>
      <p:sp>
        <p:nvSpPr>
          <p:cNvPr id="117770" name="Line 10"/>
          <p:cNvSpPr>
            <a:spLocks noChangeShapeType="1"/>
          </p:cNvSpPr>
          <p:nvPr/>
        </p:nvSpPr>
        <p:spPr bwMode="auto">
          <a:xfrm>
            <a:off x="4724400" y="2895600"/>
            <a:ext cx="0" cy="11430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71" name="Line 11"/>
          <p:cNvSpPr>
            <a:spLocks noChangeShapeType="1"/>
          </p:cNvSpPr>
          <p:nvPr/>
        </p:nvSpPr>
        <p:spPr bwMode="auto">
          <a:xfrm>
            <a:off x="4953000" y="2895600"/>
            <a:ext cx="0" cy="11430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72" name="Line 12"/>
          <p:cNvSpPr>
            <a:spLocks noChangeShapeType="1"/>
          </p:cNvSpPr>
          <p:nvPr/>
        </p:nvSpPr>
        <p:spPr bwMode="auto">
          <a:xfrm>
            <a:off x="4191000" y="3581400"/>
            <a:ext cx="1219200" cy="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73" name="Line 13"/>
          <p:cNvSpPr>
            <a:spLocks noChangeShapeType="1"/>
          </p:cNvSpPr>
          <p:nvPr/>
        </p:nvSpPr>
        <p:spPr bwMode="auto">
          <a:xfrm flipH="1" flipV="1">
            <a:off x="3276600" y="1981200"/>
            <a:ext cx="990600" cy="9906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74" name="Line 14"/>
          <p:cNvSpPr>
            <a:spLocks noChangeShapeType="1"/>
          </p:cNvSpPr>
          <p:nvPr/>
        </p:nvSpPr>
        <p:spPr bwMode="auto">
          <a:xfrm flipH="1" flipV="1">
            <a:off x="5257800" y="3886200"/>
            <a:ext cx="1143000" cy="11430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75" name="Line 15"/>
          <p:cNvSpPr>
            <a:spLocks noChangeShapeType="1"/>
          </p:cNvSpPr>
          <p:nvPr/>
        </p:nvSpPr>
        <p:spPr bwMode="auto">
          <a:xfrm flipV="1">
            <a:off x="3200400" y="3886200"/>
            <a:ext cx="1066800" cy="10668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76" name="Line 16"/>
          <p:cNvSpPr>
            <a:spLocks noChangeShapeType="1"/>
          </p:cNvSpPr>
          <p:nvPr/>
        </p:nvSpPr>
        <p:spPr bwMode="auto">
          <a:xfrm>
            <a:off x="2057400" y="2971800"/>
            <a:ext cx="0" cy="9906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77" name="Line 17"/>
          <p:cNvSpPr>
            <a:spLocks noChangeShapeType="1"/>
          </p:cNvSpPr>
          <p:nvPr/>
        </p:nvSpPr>
        <p:spPr bwMode="auto">
          <a:xfrm>
            <a:off x="7620000" y="3048000"/>
            <a:ext cx="0" cy="9906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78" name="Line 18"/>
          <p:cNvSpPr>
            <a:spLocks noChangeShapeType="1"/>
          </p:cNvSpPr>
          <p:nvPr/>
        </p:nvSpPr>
        <p:spPr bwMode="auto">
          <a:xfrm>
            <a:off x="4343400" y="685800"/>
            <a:ext cx="914400" cy="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79" name="Line 19"/>
          <p:cNvSpPr>
            <a:spLocks noChangeShapeType="1"/>
          </p:cNvSpPr>
          <p:nvPr/>
        </p:nvSpPr>
        <p:spPr bwMode="auto">
          <a:xfrm>
            <a:off x="4343400" y="6324600"/>
            <a:ext cx="914400" cy="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80" name="Line 20"/>
          <p:cNvSpPr>
            <a:spLocks noChangeShapeType="1"/>
          </p:cNvSpPr>
          <p:nvPr/>
        </p:nvSpPr>
        <p:spPr bwMode="auto">
          <a:xfrm flipV="1">
            <a:off x="1905000" y="1981200"/>
            <a:ext cx="381000" cy="7620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81" name="Line 21"/>
          <p:cNvSpPr>
            <a:spLocks noChangeShapeType="1"/>
          </p:cNvSpPr>
          <p:nvPr/>
        </p:nvSpPr>
        <p:spPr bwMode="auto">
          <a:xfrm>
            <a:off x="1905000" y="2743200"/>
            <a:ext cx="152400" cy="2286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82" name="Line 22"/>
          <p:cNvSpPr>
            <a:spLocks noChangeShapeType="1"/>
          </p:cNvSpPr>
          <p:nvPr/>
        </p:nvSpPr>
        <p:spPr bwMode="auto">
          <a:xfrm flipV="1">
            <a:off x="2286000" y="1905000"/>
            <a:ext cx="381000" cy="762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83" name="Line 23"/>
          <p:cNvSpPr>
            <a:spLocks noChangeShapeType="1"/>
          </p:cNvSpPr>
          <p:nvPr/>
        </p:nvSpPr>
        <p:spPr bwMode="auto">
          <a:xfrm flipV="1">
            <a:off x="2667000" y="1143000"/>
            <a:ext cx="838200" cy="7620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84" name="Line 24"/>
          <p:cNvSpPr>
            <a:spLocks noChangeShapeType="1"/>
          </p:cNvSpPr>
          <p:nvPr/>
        </p:nvSpPr>
        <p:spPr bwMode="auto">
          <a:xfrm flipV="1">
            <a:off x="3505200" y="838200"/>
            <a:ext cx="0" cy="3048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85" name="Line 25"/>
          <p:cNvSpPr>
            <a:spLocks noChangeShapeType="1"/>
          </p:cNvSpPr>
          <p:nvPr/>
        </p:nvSpPr>
        <p:spPr bwMode="auto">
          <a:xfrm flipH="1" flipV="1">
            <a:off x="4191000" y="533400"/>
            <a:ext cx="152400" cy="1524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86" name="Line 26"/>
          <p:cNvSpPr>
            <a:spLocks noChangeShapeType="1"/>
          </p:cNvSpPr>
          <p:nvPr/>
        </p:nvSpPr>
        <p:spPr bwMode="auto">
          <a:xfrm flipV="1">
            <a:off x="3505200" y="533400"/>
            <a:ext cx="685800" cy="3048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87" name="Line 27"/>
          <p:cNvSpPr>
            <a:spLocks noChangeShapeType="1"/>
          </p:cNvSpPr>
          <p:nvPr/>
        </p:nvSpPr>
        <p:spPr bwMode="auto">
          <a:xfrm flipV="1">
            <a:off x="5257800" y="457200"/>
            <a:ext cx="152400" cy="2286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88" name="Line 28"/>
          <p:cNvSpPr>
            <a:spLocks noChangeShapeType="1"/>
          </p:cNvSpPr>
          <p:nvPr/>
        </p:nvSpPr>
        <p:spPr bwMode="auto">
          <a:xfrm>
            <a:off x="5410200" y="457200"/>
            <a:ext cx="685800" cy="3810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89" name="Line 29"/>
          <p:cNvSpPr>
            <a:spLocks noChangeShapeType="1"/>
          </p:cNvSpPr>
          <p:nvPr/>
        </p:nvSpPr>
        <p:spPr bwMode="auto">
          <a:xfrm>
            <a:off x="6096000" y="838200"/>
            <a:ext cx="0" cy="2286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90" name="Line 30"/>
          <p:cNvSpPr>
            <a:spLocks noChangeShapeType="1"/>
          </p:cNvSpPr>
          <p:nvPr/>
        </p:nvSpPr>
        <p:spPr bwMode="auto">
          <a:xfrm>
            <a:off x="6096000" y="1066800"/>
            <a:ext cx="914400" cy="6858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91" name="Line 31"/>
          <p:cNvSpPr>
            <a:spLocks noChangeShapeType="1"/>
          </p:cNvSpPr>
          <p:nvPr/>
        </p:nvSpPr>
        <p:spPr bwMode="auto">
          <a:xfrm flipV="1">
            <a:off x="7010400" y="1676400"/>
            <a:ext cx="228600" cy="762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92" name="Line 32"/>
          <p:cNvSpPr>
            <a:spLocks noChangeShapeType="1"/>
          </p:cNvSpPr>
          <p:nvPr/>
        </p:nvSpPr>
        <p:spPr bwMode="auto">
          <a:xfrm flipV="1">
            <a:off x="7620000" y="2743200"/>
            <a:ext cx="152400" cy="3048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93" name="Line 33"/>
          <p:cNvSpPr>
            <a:spLocks noChangeShapeType="1"/>
          </p:cNvSpPr>
          <p:nvPr/>
        </p:nvSpPr>
        <p:spPr bwMode="auto">
          <a:xfrm>
            <a:off x="7239000" y="1676400"/>
            <a:ext cx="533400" cy="10668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94" name="Line 34"/>
          <p:cNvSpPr>
            <a:spLocks noChangeShapeType="1"/>
          </p:cNvSpPr>
          <p:nvPr/>
        </p:nvSpPr>
        <p:spPr bwMode="auto">
          <a:xfrm flipH="1">
            <a:off x="1905000" y="3962400"/>
            <a:ext cx="152400" cy="1524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95" name="Line 35"/>
          <p:cNvSpPr>
            <a:spLocks noChangeShapeType="1"/>
          </p:cNvSpPr>
          <p:nvPr/>
        </p:nvSpPr>
        <p:spPr bwMode="auto">
          <a:xfrm>
            <a:off x="1905000" y="4114800"/>
            <a:ext cx="457200" cy="10668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96" name="Line 36"/>
          <p:cNvSpPr>
            <a:spLocks noChangeShapeType="1"/>
          </p:cNvSpPr>
          <p:nvPr/>
        </p:nvSpPr>
        <p:spPr bwMode="auto">
          <a:xfrm>
            <a:off x="2362200" y="5181600"/>
            <a:ext cx="228600" cy="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97" name="Line 37"/>
          <p:cNvSpPr>
            <a:spLocks noChangeShapeType="1"/>
          </p:cNvSpPr>
          <p:nvPr/>
        </p:nvSpPr>
        <p:spPr bwMode="auto">
          <a:xfrm flipH="1">
            <a:off x="4267200" y="6324600"/>
            <a:ext cx="76200" cy="3048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98" name="Line 38"/>
          <p:cNvSpPr>
            <a:spLocks noChangeShapeType="1"/>
          </p:cNvSpPr>
          <p:nvPr/>
        </p:nvSpPr>
        <p:spPr bwMode="auto">
          <a:xfrm>
            <a:off x="5257800" y="6324600"/>
            <a:ext cx="76200" cy="3048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799" name="Line 39"/>
          <p:cNvSpPr>
            <a:spLocks noChangeShapeType="1"/>
          </p:cNvSpPr>
          <p:nvPr/>
        </p:nvSpPr>
        <p:spPr bwMode="auto">
          <a:xfrm flipH="1" flipV="1">
            <a:off x="3276600" y="6248400"/>
            <a:ext cx="990600" cy="3810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00" name="Line 40"/>
          <p:cNvSpPr>
            <a:spLocks noChangeShapeType="1"/>
          </p:cNvSpPr>
          <p:nvPr/>
        </p:nvSpPr>
        <p:spPr bwMode="auto">
          <a:xfrm flipV="1">
            <a:off x="5334000" y="6248400"/>
            <a:ext cx="990600" cy="3810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01" name="Line 41"/>
          <p:cNvSpPr>
            <a:spLocks noChangeShapeType="1"/>
          </p:cNvSpPr>
          <p:nvPr/>
        </p:nvSpPr>
        <p:spPr bwMode="auto">
          <a:xfrm>
            <a:off x="2590800" y="5181600"/>
            <a:ext cx="762000" cy="7620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02" name="Line 42"/>
          <p:cNvSpPr>
            <a:spLocks noChangeShapeType="1"/>
          </p:cNvSpPr>
          <p:nvPr/>
        </p:nvSpPr>
        <p:spPr bwMode="auto">
          <a:xfrm flipV="1">
            <a:off x="6324600" y="5105400"/>
            <a:ext cx="838200" cy="8382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03" name="Line 43"/>
          <p:cNvSpPr>
            <a:spLocks noChangeShapeType="1"/>
          </p:cNvSpPr>
          <p:nvPr/>
        </p:nvSpPr>
        <p:spPr bwMode="auto">
          <a:xfrm flipH="1">
            <a:off x="3276600" y="5943600"/>
            <a:ext cx="76200" cy="3048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04" name="Line 44"/>
          <p:cNvSpPr>
            <a:spLocks noChangeShapeType="1"/>
          </p:cNvSpPr>
          <p:nvPr/>
        </p:nvSpPr>
        <p:spPr bwMode="auto">
          <a:xfrm flipV="1">
            <a:off x="6324600" y="5943600"/>
            <a:ext cx="0" cy="3048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05" name="Line 45"/>
          <p:cNvSpPr>
            <a:spLocks noChangeShapeType="1"/>
          </p:cNvSpPr>
          <p:nvPr/>
        </p:nvSpPr>
        <p:spPr bwMode="auto">
          <a:xfrm>
            <a:off x="7162800" y="5105400"/>
            <a:ext cx="304800" cy="762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06" name="Line 46"/>
          <p:cNvSpPr>
            <a:spLocks noChangeShapeType="1"/>
          </p:cNvSpPr>
          <p:nvPr/>
        </p:nvSpPr>
        <p:spPr bwMode="auto">
          <a:xfrm>
            <a:off x="7620000" y="4038600"/>
            <a:ext cx="228600" cy="1524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07" name="Line 47"/>
          <p:cNvSpPr>
            <a:spLocks noChangeShapeType="1"/>
          </p:cNvSpPr>
          <p:nvPr/>
        </p:nvSpPr>
        <p:spPr bwMode="auto">
          <a:xfrm flipV="1">
            <a:off x="7467600" y="4191000"/>
            <a:ext cx="381000" cy="9906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08" name="Line 48"/>
          <p:cNvSpPr>
            <a:spLocks noChangeShapeType="1"/>
          </p:cNvSpPr>
          <p:nvPr/>
        </p:nvSpPr>
        <p:spPr bwMode="auto">
          <a:xfrm>
            <a:off x="2362200" y="3962400"/>
            <a:ext cx="1828800" cy="22098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09" name="Line 49"/>
          <p:cNvSpPr>
            <a:spLocks noChangeShapeType="1"/>
          </p:cNvSpPr>
          <p:nvPr/>
        </p:nvSpPr>
        <p:spPr bwMode="auto">
          <a:xfrm>
            <a:off x="5410200" y="1219200"/>
            <a:ext cx="2057400" cy="16764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10" name="Line 50"/>
          <p:cNvSpPr>
            <a:spLocks noChangeShapeType="1"/>
          </p:cNvSpPr>
          <p:nvPr/>
        </p:nvSpPr>
        <p:spPr bwMode="auto">
          <a:xfrm flipV="1">
            <a:off x="2438400" y="1219200"/>
            <a:ext cx="1752600" cy="15240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11" name="Line 51"/>
          <p:cNvSpPr>
            <a:spLocks noChangeShapeType="1"/>
          </p:cNvSpPr>
          <p:nvPr/>
        </p:nvSpPr>
        <p:spPr bwMode="auto">
          <a:xfrm flipV="1">
            <a:off x="5486400" y="4343400"/>
            <a:ext cx="1752600" cy="16764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12" name="Line 52"/>
          <p:cNvSpPr>
            <a:spLocks noChangeShapeType="1"/>
          </p:cNvSpPr>
          <p:nvPr/>
        </p:nvSpPr>
        <p:spPr bwMode="auto">
          <a:xfrm>
            <a:off x="6172200" y="2895600"/>
            <a:ext cx="0" cy="8382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13" name="Line 53"/>
          <p:cNvSpPr>
            <a:spLocks noChangeShapeType="1"/>
          </p:cNvSpPr>
          <p:nvPr/>
        </p:nvSpPr>
        <p:spPr bwMode="auto">
          <a:xfrm>
            <a:off x="4419600" y="2133600"/>
            <a:ext cx="838200" cy="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14" name="Line 54"/>
          <p:cNvSpPr>
            <a:spLocks noChangeShapeType="1"/>
          </p:cNvSpPr>
          <p:nvPr/>
        </p:nvSpPr>
        <p:spPr bwMode="auto">
          <a:xfrm>
            <a:off x="4343400" y="4800600"/>
            <a:ext cx="990600" cy="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15" name="Line 55"/>
          <p:cNvSpPr>
            <a:spLocks noChangeShapeType="1"/>
          </p:cNvSpPr>
          <p:nvPr/>
        </p:nvSpPr>
        <p:spPr bwMode="auto">
          <a:xfrm flipV="1">
            <a:off x="4191000" y="4800600"/>
            <a:ext cx="152400" cy="12954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16" name="Line 56"/>
          <p:cNvSpPr>
            <a:spLocks noChangeShapeType="1"/>
          </p:cNvSpPr>
          <p:nvPr/>
        </p:nvSpPr>
        <p:spPr bwMode="auto">
          <a:xfrm>
            <a:off x="4191000" y="1219200"/>
            <a:ext cx="228600" cy="9144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17" name="Line 57"/>
          <p:cNvSpPr>
            <a:spLocks noChangeShapeType="1"/>
          </p:cNvSpPr>
          <p:nvPr/>
        </p:nvSpPr>
        <p:spPr bwMode="auto">
          <a:xfrm flipH="1">
            <a:off x="5257800" y="1219200"/>
            <a:ext cx="152400" cy="9144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18" name="Line 58"/>
          <p:cNvSpPr>
            <a:spLocks noChangeShapeType="1"/>
          </p:cNvSpPr>
          <p:nvPr/>
        </p:nvSpPr>
        <p:spPr bwMode="auto">
          <a:xfrm flipV="1">
            <a:off x="2362200" y="3733800"/>
            <a:ext cx="914400" cy="2286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19" name="Line 59"/>
          <p:cNvSpPr>
            <a:spLocks noChangeShapeType="1"/>
          </p:cNvSpPr>
          <p:nvPr/>
        </p:nvSpPr>
        <p:spPr bwMode="auto">
          <a:xfrm>
            <a:off x="2438400" y="2743200"/>
            <a:ext cx="838200" cy="1524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20" name="Line 60"/>
          <p:cNvSpPr>
            <a:spLocks noChangeShapeType="1"/>
          </p:cNvSpPr>
          <p:nvPr/>
        </p:nvSpPr>
        <p:spPr bwMode="auto">
          <a:xfrm flipH="1" flipV="1">
            <a:off x="6172200" y="3733800"/>
            <a:ext cx="1066800" cy="6096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21" name="Line 61"/>
          <p:cNvSpPr>
            <a:spLocks noChangeShapeType="1"/>
          </p:cNvSpPr>
          <p:nvPr/>
        </p:nvSpPr>
        <p:spPr bwMode="auto">
          <a:xfrm flipV="1">
            <a:off x="6172200" y="2819400"/>
            <a:ext cx="1219200" cy="762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22" name="Line 62"/>
          <p:cNvSpPr>
            <a:spLocks noChangeShapeType="1"/>
          </p:cNvSpPr>
          <p:nvPr/>
        </p:nvSpPr>
        <p:spPr bwMode="auto">
          <a:xfrm flipH="1" flipV="1">
            <a:off x="2971800" y="1676400"/>
            <a:ext cx="304800" cy="3048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23" name="Line 63"/>
          <p:cNvSpPr>
            <a:spLocks noChangeShapeType="1"/>
          </p:cNvSpPr>
          <p:nvPr/>
        </p:nvSpPr>
        <p:spPr bwMode="auto">
          <a:xfrm flipH="1">
            <a:off x="2819400" y="4953000"/>
            <a:ext cx="381000" cy="3810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24" name="Line 64"/>
          <p:cNvSpPr>
            <a:spLocks noChangeShapeType="1"/>
          </p:cNvSpPr>
          <p:nvPr/>
        </p:nvSpPr>
        <p:spPr bwMode="auto">
          <a:xfrm>
            <a:off x="6400800" y="5029200"/>
            <a:ext cx="381000" cy="3810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25" name="Line 65"/>
          <p:cNvSpPr>
            <a:spLocks noChangeShapeType="1"/>
          </p:cNvSpPr>
          <p:nvPr/>
        </p:nvSpPr>
        <p:spPr bwMode="auto">
          <a:xfrm flipV="1">
            <a:off x="6324600" y="1524000"/>
            <a:ext cx="381000" cy="3810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26" name="Line 66"/>
          <p:cNvSpPr>
            <a:spLocks noChangeShapeType="1"/>
          </p:cNvSpPr>
          <p:nvPr/>
        </p:nvSpPr>
        <p:spPr bwMode="auto">
          <a:xfrm>
            <a:off x="5334000" y="4800600"/>
            <a:ext cx="152400" cy="12192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27" name="Text Box 67"/>
          <p:cNvSpPr txBox="1">
            <a:spLocks noChangeArrowheads="1"/>
          </p:cNvSpPr>
          <p:nvPr/>
        </p:nvSpPr>
        <p:spPr bwMode="auto">
          <a:xfrm>
            <a:off x="4191000" y="304800"/>
            <a:ext cx="1371600" cy="396875"/>
          </a:xfrm>
          <a:prstGeom prst="rect">
            <a:avLst/>
          </a:prstGeom>
          <a:noFill/>
          <a:ln w="9525">
            <a:noFill/>
            <a:miter lim="800000"/>
            <a:headEnd/>
            <a:tailEnd/>
          </a:ln>
        </p:spPr>
        <p:txBody>
          <a:bodyPr>
            <a:spAutoFit/>
          </a:bodyPr>
          <a:lstStyle/>
          <a:p>
            <a:pPr>
              <a:spcBef>
                <a:spcPct val="50000"/>
              </a:spcBef>
              <a:defRPr/>
            </a:pPr>
            <a:r>
              <a:rPr lang="en-US" sz="2000">
                <a:effectLst>
                  <a:outerShdw blurRad="38100" dist="38100" dir="2700000" algn="tl">
                    <a:srgbClr val="000000"/>
                  </a:outerShdw>
                </a:effectLst>
                <a:cs typeface="+mn-cs"/>
              </a:rPr>
              <a:t>Parking</a:t>
            </a:r>
          </a:p>
        </p:txBody>
      </p:sp>
      <p:sp>
        <p:nvSpPr>
          <p:cNvPr id="117828" name="Text Box 68"/>
          <p:cNvSpPr txBox="1">
            <a:spLocks noChangeArrowheads="1"/>
          </p:cNvSpPr>
          <p:nvPr/>
        </p:nvSpPr>
        <p:spPr bwMode="auto">
          <a:xfrm>
            <a:off x="3429000" y="762000"/>
            <a:ext cx="1295400" cy="701675"/>
          </a:xfrm>
          <a:prstGeom prst="rect">
            <a:avLst/>
          </a:prstGeom>
          <a:noFill/>
          <a:ln w="9525">
            <a:noFill/>
            <a:miter lim="800000"/>
            <a:headEnd/>
            <a:tailEnd/>
          </a:ln>
        </p:spPr>
        <p:txBody>
          <a:bodyPr>
            <a:spAutoFit/>
          </a:bodyPr>
          <a:lstStyle/>
          <a:p>
            <a:pPr>
              <a:spcBef>
                <a:spcPct val="50000"/>
              </a:spcBef>
              <a:defRPr/>
            </a:pPr>
            <a:r>
              <a:rPr lang="en-US" sz="2000">
                <a:effectLst>
                  <a:outerShdw blurRad="38100" dist="38100" dir="2700000" algn="tl">
                    <a:srgbClr val="000000"/>
                  </a:outerShdw>
                </a:effectLst>
                <a:cs typeface="+mn-cs"/>
              </a:rPr>
              <a:t>Forest Area</a:t>
            </a:r>
          </a:p>
        </p:txBody>
      </p:sp>
      <p:sp>
        <p:nvSpPr>
          <p:cNvPr id="114756" name="Text Box 69"/>
          <p:cNvSpPr txBox="1">
            <a:spLocks noChangeArrowheads="1"/>
          </p:cNvSpPr>
          <p:nvPr/>
        </p:nvSpPr>
        <p:spPr bwMode="auto">
          <a:xfrm>
            <a:off x="4267200" y="3048000"/>
            <a:ext cx="1447800" cy="701675"/>
          </a:xfrm>
          <a:prstGeom prst="rect">
            <a:avLst/>
          </a:prstGeom>
          <a:noFill/>
          <a:ln w="9525">
            <a:noFill/>
            <a:miter lim="800000"/>
            <a:headEnd/>
            <a:tailEnd/>
          </a:ln>
        </p:spPr>
        <p:txBody>
          <a:bodyPr>
            <a:spAutoFit/>
          </a:bodyPr>
          <a:lstStyle/>
          <a:p>
            <a:pPr>
              <a:spcBef>
                <a:spcPct val="50000"/>
              </a:spcBef>
            </a:pPr>
            <a:r>
              <a:rPr lang="en-US" sz="2000" b="0">
                <a:solidFill>
                  <a:srgbClr val="993300"/>
                </a:solidFill>
              </a:rPr>
              <a:t>Farm      Land</a:t>
            </a:r>
          </a:p>
        </p:txBody>
      </p:sp>
      <p:sp>
        <p:nvSpPr>
          <p:cNvPr id="117830" name="Text Box 70"/>
          <p:cNvSpPr txBox="1">
            <a:spLocks noChangeArrowheads="1"/>
          </p:cNvSpPr>
          <p:nvPr/>
        </p:nvSpPr>
        <p:spPr bwMode="auto">
          <a:xfrm>
            <a:off x="3810000" y="2133600"/>
            <a:ext cx="1676400" cy="701675"/>
          </a:xfrm>
          <a:prstGeom prst="rect">
            <a:avLst/>
          </a:prstGeom>
          <a:noFill/>
          <a:ln w="9525">
            <a:noFill/>
            <a:miter lim="800000"/>
            <a:headEnd/>
            <a:tailEnd/>
          </a:ln>
        </p:spPr>
        <p:txBody>
          <a:bodyPr>
            <a:spAutoFit/>
          </a:bodyPr>
          <a:lstStyle/>
          <a:p>
            <a:pPr>
              <a:spcBef>
                <a:spcPct val="50000"/>
              </a:spcBef>
              <a:defRPr/>
            </a:pPr>
            <a:r>
              <a:rPr lang="en-US" sz="2000">
                <a:effectLst>
                  <a:outerShdw blurRad="38100" dist="38100" dir="2700000" algn="tl">
                    <a:srgbClr val="000000"/>
                  </a:outerShdw>
                </a:effectLst>
                <a:cs typeface="+mn-cs"/>
              </a:rPr>
              <a:t>Housing        Area</a:t>
            </a:r>
          </a:p>
        </p:txBody>
      </p:sp>
      <p:sp>
        <p:nvSpPr>
          <p:cNvPr id="114758" name="Text Box 71"/>
          <p:cNvSpPr txBox="1">
            <a:spLocks noChangeArrowheads="1"/>
          </p:cNvSpPr>
          <p:nvPr/>
        </p:nvSpPr>
        <p:spPr bwMode="auto">
          <a:xfrm>
            <a:off x="6324600" y="1066800"/>
            <a:ext cx="533400" cy="304800"/>
          </a:xfrm>
          <a:prstGeom prst="rect">
            <a:avLst/>
          </a:prstGeom>
          <a:noFill/>
          <a:ln w="9525">
            <a:noFill/>
            <a:miter lim="800000"/>
            <a:headEnd/>
            <a:tailEnd/>
          </a:ln>
        </p:spPr>
        <p:txBody>
          <a:bodyPr>
            <a:spAutoFit/>
          </a:bodyPr>
          <a:lstStyle/>
          <a:p>
            <a:pPr>
              <a:spcBef>
                <a:spcPct val="50000"/>
              </a:spcBef>
            </a:pPr>
            <a:r>
              <a:rPr lang="en-US" sz="1400">
                <a:latin typeface="Arial" charset="0"/>
              </a:rPr>
              <a:t>P</a:t>
            </a:r>
          </a:p>
        </p:txBody>
      </p:sp>
      <p:sp>
        <p:nvSpPr>
          <p:cNvPr id="114759" name="Text Box 72"/>
          <p:cNvSpPr txBox="1">
            <a:spLocks noChangeArrowheads="1"/>
          </p:cNvSpPr>
          <p:nvPr/>
        </p:nvSpPr>
        <p:spPr bwMode="auto">
          <a:xfrm>
            <a:off x="7620000" y="3276600"/>
            <a:ext cx="381000" cy="304800"/>
          </a:xfrm>
          <a:prstGeom prst="rect">
            <a:avLst/>
          </a:prstGeom>
          <a:noFill/>
          <a:ln w="9525">
            <a:noFill/>
            <a:miter lim="800000"/>
            <a:headEnd/>
            <a:tailEnd/>
          </a:ln>
        </p:spPr>
        <p:txBody>
          <a:bodyPr>
            <a:spAutoFit/>
          </a:bodyPr>
          <a:lstStyle/>
          <a:p>
            <a:pPr>
              <a:spcBef>
                <a:spcPct val="50000"/>
              </a:spcBef>
            </a:pPr>
            <a:r>
              <a:rPr lang="en-US" sz="1400">
                <a:latin typeface="Arial" charset="0"/>
              </a:rPr>
              <a:t>P</a:t>
            </a:r>
          </a:p>
        </p:txBody>
      </p:sp>
      <p:sp>
        <p:nvSpPr>
          <p:cNvPr id="114760" name="Text Box 73"/>
          <p:cNvSpPr txBox="1">
            <a:spLocks noChangeArrowheads="1"/>
          </p:cNvSpPr>
          <p:nvPr/>
        </p:nvSpPr>
        <p:spPr bwMode="auto">
          <a:xfrm>
            <a:off x="6781800" y="5410200"/>
            <a:ext cx="762000" cy="304800"/>
          </a:xfrm>
          <a:prstGeom prst="rect">
            <a:avLst/>
          </a:prstGeom>
          <a:noFill/>
          <a:ln w="9525">
            <a:noFill/>
            <a:miter lim="800000"/>
            <a:headEnd/>
            <a:tailEnd/>
          </a:ln>
        </p:spPr>
        <p:txBody>
          <a:bodyPr>
            <a:spAutoFit/>
          </a:bodyPr>
          <a:lstStyle/>
          <a:p>
            <a:pPr>
              <a:spcBef>
                <a:spcPct val="50000"/>
              </a:spcBef>
            </a:pPr>
            <a:r>
              <a:rPr lang="en-US" sz="1400">
                <a:latin typeface="Arial" charset="0"/>
              </a:rPr>
              <a:t>P</a:t>
            </a:r>
          </a:p>
        </p:txBody>
      </p:sp>
      <p:sp>
        <p:nvSpPr>
          <p:cNvPr id="114761" name="Text Box 74"/>
          <p:cNvSpPr txBox="1">
            <a:spLocks noChangeArrowheads="1"/>
          </p:cNvSpPr>
          <p:nvPr/>
        </p:nvSpPr>
        <p:spPr bwMode="auto">
          <a:xfrm>
            <a:off x="4953000" y="3657600"/>
            <a:ext cx="457200" cy="304800"/>
          </a:xfrm>
          <a:prstGeom prst="rect">
            <a:avLst/>
          </a:prstGeom>
          <a:noFill/>
          <a:ln w="9525">
            <a:noFill/>
            <a:miter lim="800000"/>
            <a:headEnd/>
            <a:tailEnd/>
          </a:ln>
        </p:spPr>
        <p:txBody>
          <a:bodyPr>
            <a:spAutoFit/>
          </a:bodyPr>
          <a:lstStyle/>
          <a:p>
            <a:pPr>
              <a:spcBef>
                <a:spcPct val="50000"/>
              </a:spcBef>
            </a:pPr>
            <a:r>
              <a:rPr lang="en-US" sz="1400">
                <a:latin typeface="Arial" charset="0"/>
              </a:rPr>
              <a:t>H</a:t>
            </a:r>
          </a:p>
        </p:txBody>
      </p:sp>
      <p:sp>
        <p:nvSpPr>
          <p:cNvPr id="117835" name="Text Box 75"/>
          <p:cNvSpPr txBox="1">
            <a:spLocks noChangeArrowheads="1"/>
          </p:cNvSpPr>
          <p:nvPr/>
        </p:nvSpPr>
        <p:spPr bwMode="auto">
          <a:xfrm rot="-1580108">
            <a:off x="2209800" y="838200"/>
            <a:ext cx="1635125" cy="396875"/>
          </a:xfrm>
          <a:prstGeom prst="rect">
            <a:avLst/>
          </a:prstGeom>
          <a:noFill/>
          <a:ln w="9525">
            <a:noFill/>
            <a:miter lim="800000"/>
            <a:headEnd/>
            <a:tailEnd/>
          </a:ln>
        </p:spPr>
        <p:txBody>
          <a:bodyPr>
            <a:spAutoFit/>
          </a:bodyPr>
          <a:lstStyle/>
          <a:p>
            <a:pPr>
              <a:spcBef>
                <a:spcPct val="50000"/>
              </a:spcBef>
              <a:defRPr/>
            </a:pPr>
            <a:r>
              <a:rPr lang="en-US" sz="1400">
                <a:latin typeface="Arial" charset="0"/>
                <a:cs typeface="+mn-cs"/>
              </a:rPr>
              <a:t> </a:t>
            </a:r>
            <a:r>
              <a:rPr lang="en-US" sz="2000">
                <a:effectLst>
                  <a:outerShdw blurRad="38100" dist="38100" dir="2700000" algn="tl">
                    <a:srgbClr val="000000"/>
                  </a:outerShdw>
                </a:effectLst>
                <a:cs typeface="+mn-cs"/>
              </a:rPr>
              <a:t>Beltway</a:t>
            </a:r>
          </a:p>
        </p:txBody>
      </p:sp>
      <p:sp>
        <p:nvSpPr>
          <p:cNvPr id="117836" name="Line 76"/>
          <p:cNvSpPr>
            <a:spLocks noChangeShapeType="1"/>
          </p:cNvSpPr>
          <p:nvPr/>
        </p:nvSpPr>
        <p:spPr bwMode="auto">
          <a:xfrm flipV="1">
            <a:off x="5334000" y="1905000"/>
            <a:ext cx="990600" cy="99060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37" name="Text Box 77"/>
          <p:cNvSpPr txBox="1">
            <a:spLocks noChangeArrowheads="1"/>
          </p:cNvSpPr>
          <p:nvPr/>
        </p:nvSpPr>
        <p:spPr bwMode="auto">
          <a:xfrm rot="-2589692">
            <a:off x="5486400" y="2286000"/>
            <a:ext cx="1752600" cy="1006475"/>
          </a:xfrm>
          <a:prstGeom prst="rect">
            <a:avLst/>
          </a:prstGeom>
          <a:noFill/>
          <a:ln w="9525">
            <a:noFill/>
            <a:miter lim="800000"/>
            <a:headEnd/>
            <a:tailEnd/>
          </a:ln>
        </p:spPr>
        <p:txBody>
          <a:bodyPr>
            <a:spAutoFit/>
          </a:bodyPr>
          <a:lstStyle/>
          <a:p>
            <a:pPr>
              <a:spcBef>
                <a:spcPct val="50000"/>
              </a:spcBef>
              <a:defRPr/>
            </a:pPr>
            <a:r>
              <a:rPr lang="en-US" sz="1900" dirty="0">
                <a:effectLst>
                  <a:outerShdw blurRad="38100" dist="38100" dir="2700000" algn="tl">
                    <a:srgbClr val="000000"/>
                  </a:outerShdw>
                </a:effectLst>
                <a:cs typeface="+mn-cs"/>
              </a:rPr>
              <a:t>Non Polluting Vehicles</a:t>
            </a:r>
          </a:p>
        </p:txBody>
      </p:sp>
      <p:sp>
        <p:nvSpPr>
          <p:cNvPr id="117838" name="Text Box 78"/>
          <p:cNvSpPr txBox="1">
            <a:spLocks noChangeArrowheads="1"/>
          </p:cNvSpPr>
          <p:nvPr/>
        </p:nvSpPr>
        <p:spPr bwMode="auto">
          <a:xfrm>
            <a:off x="2057400" y="3352800"/>
            <a:ext cx="1981200" cy="701675"/>
          </a:xfrm>
          <a:prstGeom prst="rect">
            <a:avLst/>
          </a:prstGeom>
          <a:noFill/>
          <a:ln w="9525">
            <a:noFill/>
            <a:miter lim="800000"/>
            <a:headEnd/>
            <a:tailEnd/>
          </a:ln>
        </p:spPr>
        <p:txBody>
          <a:bodyPr>
            <a:spAutoFit/>
          </a:bodyPr>
          <a:lstStyle/>
          <a:p>
            <a:pPr>
              <a:spcBef>
                <a:spcPct val="50000"/>
              </a:spcBef>
              <a:defRPr/>
            </a:pPr>
            <a:r>
              <a:rPr lang="en-US" sz="1900" dirty="0">
                <a:effectLst>
                  <a:outerShdw blurRad="38100" dist="38100" dir="2700000" algn="tl">
                    <a:srgbClr val="000000"/>
                  </a:outerShdw>
                </a:effectLst>
                <a:cs typeface="+mn-cs"/>
              </a:rPr>
              <a:t>Penetrating</a:t>
            </a:r>
            <a:r>
              <a:rPr lang="en-US" sz="2000" dirty="0">
                <a:effectLst>
                  <a:outerShdw blurRad="38100" dist="38100" dir="2700000" algn="tl">
                    <a:srgbClr val="000000"/>
                  </a:outerShdw>
                </a:effectLst>
                <a:cs typeface="+mn-cs"/>
              </a:rPr>
              <a:t> </a:t>
            </a:r>
            <a:r>
              <a:rPr lang="en-US" sz="1900" dirty="0">
                <a:effectLst>
                  <a:outerShdw blurRad="38100" dist="38100" dir="2700000" algn="tl">
                    <a:srgbClr val="000000"/>
                  </a:outerShdw>
                </a:effectLst>
                <a:cs typeface="+mn-cs"/>
              </a:rPr>
              <a:t>Roads</a:t>
            </a:r>
          </a:p>
        </p:txBody>
      </p:sp>
      <p:sp>
        <p:nvSpPr>
          <p:cNvPr id="117839" name="Line 79"/>
          <p:cNvSpPr>
            <a:spLocks noChangeShapeType="1"/>
          </p:cNvSpPr>
          <p:nvPr/>
        </p:nvSpPr>
        <p:spPr bwMode="auto">
          <a:xfrm>
            <a:off x="3505200" y="3429000"/>
            <a:ext cx="1219200" cy="0"/>
          </a:xfrm>
          <a:prstGeom prst="line">
            <a:avLst/>
          </a:prstGeom>
          <a:noFill/>
          <a:ln w="9525">
            <a:solidFill>
              <a:schemeClr val="tx1"/>
            </a:solidFill>
            <a:round/>
            <a:headEnd/>
            <a:tailEnd/>
          </a:ln>
        </p:spPr>
        <p:txBody>
          <a:bodyPr/>
          <a:lstStyle/>
          <a:p>
            <a:pPr>
              <a:defRPr/>
            </a:pPr>
            <a:endParaRPr lang="en-US" sz="1800" b="0">
              <a:effectLst>
                <a:outerShdw blurRad="38100" dist="38100" dir="2700000" algn="tl">
                  <a:srgbClr val="000000">
                    <a:alpha val="43137"/>
                  </a:srgbClr>
                </a:outerShdw>
              </a:effectLst>
              <a:cs typeface="+mn-cs"/>
            </a:endParaRPr>
          </a:p>
        </p:txBody>
      </p:sp>
      <p:sp>
        <p:nvSpPr>
          <p:cNvPr id="117840" name="Text Box 80"/>
          <p:cNvSpPr txBox="1">
            <a:spLocks noChangeArrowheads="1"/>
          </p:cNvSpPr>
          <p:nvPr/>
        </p:nvSpPr>
        <p:spPr bwMode="auto">
          <a:xfrm>
            <a:off x="3810000" y="1295400"/>
            <a:ext cx="2057400" cy="854075"/>
          </a:xfrm>
          <a:prstGeom prst="rect">
            <a:avLst/>
          </a:prstGeom>
          <a:noFill/>
          <a:ln w="9525">
            <a:noFill/>
            <a:miter lim="800000"/>
            <a:headEnd/>
            <a:tailEnd/>
          </a:ln>
        </p:spPr>
        <p:txBody>
          <a:bodyPr>
            <a:spAutoFit/>
          </a:bodyPr>
          <a:lstStyle/>
          <a:p>
            <a:pPr algn="ctr">
              <a:spcBef>
                <a:spcPct val="50000"/>
              </a:spcBef>
              <a:defRPr/>
            </a:pPr>
            <a:r>
              <a:rPr lang="en-US" sz="2000">
                <a:effectLst>
                  <a:outerShdw blurRad="38100" dist="38100" dir="2700000" algn="tl">
                    <a:srgbClr val="000000"/>
                  </a:outerShdw>
                </a:effectLst>
                <a:cs typeface="+mn-cs"/>
              </a:rPr>
              <a:t>Commercial   </a:t>
            </a:r>
          </a:p>
          <a:p>
            <a:pPr algn="ctr">
              <a:spcBef>
                <a:spcPct val="50000"/>
              </a:spcBef>
              <a:defRPr/>
            </a:pPr>
            <a:r>
              <a:rPr lang="en-US" sz="2000">
                <a:effectLst>
                  <a:outerShdw blurRad="38100" dist="38100" dir="2700000" algn="tl">
                    <a:srgbClr val="000000"/>
                  </a:outerShdw>
                </a:effectLst>
                <a:cs typeface="+mn-cs"/>
              </a:rPr>
              <a:t>Zoning</a:t>
            </a:r>
          </a:p>
        </p:txBody>
      </p:sp>
      <p:sp>
        <p:nvSpPr>
          <p:cNvPr id="149585" name="Text Box 81"/>
          <p:cNvSpPr txBox="1">
            <a:spLocks noChangeArrowheads="1"/>
          </p:cNvSpPr>
          <p:nvPr/>
        </p:nvSpPr>
        <p:spPr bwMode="auto">
          <a:xfrm>
            <a:off x="1676400" y="5562600"/>
            <a:ext cx="6005513" cy="579438"/>
          </a:xfrm>
          <a:prstGeom prst="rect">
            <a:avLst/>
          </a:prstGeom>
          <a:noFill/>
          <a:ln w="9525">
            <a:noFill/>
            <a:miter lim="800000"/>
            <a:headEnd/>
            <a:tailEnd/>
          </a:ln>
          <a:effectLst/>
        </p:spPr>
        <p:txBody>
          <a:bodyPr wrap="none">
            <a:spAutoFit/>
          </a:bodyPr>
          <a:lstStyle/>
          <a:p>
            <a:pPr>
              <a:defRPr/>
            </a:pPr>
            <a:r>
              <a:rPr lang="en-US" sz="3200" b="0">
                <a:effectLst>
                  <a:outerShdw blurRad="38100" dist="38100" dir="2700000" algn="tl">
                    <a:srgbClr val="000000"/>
                  </a:outerShdw>
                </a:effectLst>
                <a:cs typeface="+mn-cs"/>
              </a:rPr>
              <a:t>	rural communal cell</a:t>
            </a:r>
          </a:p>
        </p:txBody>
      </p:sp>
      <p:sp>
        <p:nvSpPr>
          <p:cNvPr id="114769" name="Text Box 82"/>
          <p:cNvSpPr txBox="1">
            <a:spLocks noChangeArrowheads="1"/>
          </p:cNvSpPr>
          <p:nvPr/>
        </p:nvSpPr>
        <p:spPr bwMode="auto">
          <a:xfrm>
            <a:off x="441325" y="701675"/>
            <a:ext cx="1873250" cy="396875"/>
          </a:xfrm>
          <a:prstGeom prst="rect">
            <a:avLst/>
          </a:prstGeom>
          <a:noFill/>
          <a:ln w="9525">
            <a:noFill/>
            <a:miter lim="800000"/>
            <a:headEnd/>
            <a:tailEnd/>
          </a:ln>
        </p:spPr>
        <p:txBody>
          <a:bodyPr wrap="none">
            <a:spAutoFit/>
          </a:bodyPr>
          <a:lstStyle/>
          <a:p>
            <a:r>
              <a:rPr lang="en-US" sz="2000" b="0"/>
              <a:t>Ideal model</a:t>
            </a:r>
          </a:p>
        </p:txBody>
      </p:sp>
    </p:spTree>
  </p:cSld>
  <p:clrMapOvr>
    <a:masterClrMapping/>
  </p:clrMapOvr>
  <p:transition advClick="0" advTm="25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26792</TotalTime>
  <Words>4355</Words>
  <Application>Microsoft Office PowerPoint</Application>
  <PresentationFormat>On-screen Show (4:3)</PresentationFormat>
  <Paragraphs>610</Paragraphs>
  <Slides>105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105</vt:i4>
      </vt:variant>
    </vt:vector>
  </HeadingPairs>
  <TitlesOfParts>
    <vt:vector size="113" baseType="lpstr">
      <vt:lpstr>Arial</vt:lpstr>
      <vt:lpstr>Arial Narrow</vt:lpstr>
      <vt:lpstr>Arial Rounded MT Bold</vt:lpstr>
      <vt:lpstr>Bradley Hand ITC</vt:lpstr>
      <vt:lpstr>Comic Sans MS</vt:lpstr>
      <vt:lpstr>Copperplate Gothic Bold</vt:lpstr>
      <vt:lpstr>Monotype Corsiva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female  presidents</vt:lpstr>
      <vt:lpstr>PowerPoint Presentation</vt:lpstr>
      <vt:lpstr>PowerPoint Presentation</vt:lpstr>
      <vt:lpstr>PowerPoint Presentation</vt:lpstr>
      <vt:lpstr>PowerPoint Presentation</vt:lpstr>
      <vt:lpstr>PowerPoint Presentation</vt:lpstr>
      <vt:lpstr>  Thomas Jefferson  </vt:lpstr>
      <vt:lpstr>PowerPoint Presentation</vt:lpstr>
      <vt:lpstr>PowerPoint Presentation</vt:lpstr>
      <vt:lpstr>  “IF WE DO NOT MAKE A PEACEFUL REVOLUTION POSSIBLE, WE WILL MAKE A VIOLENT REVOLUTION INEVITABLE.”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WHY MORAL TRANSFORMATION?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Vyasadeva</dc:creator>
  <cp:lastModifiedBy>Linette Landa</cp:lastModifiedBy>
  <cp:revision>762</cp:revision>
  <cp:lastPrinted>2021-04-14T02:22:19Z</cp:lastPrinted>
  <dcterms:created xsi:type="dcterms:W3CDTF">2012-08-27T20:37:07Z</dcterms:created>
  <dcterms:modified xsi:type="dcterms:W3CDTF">2021-04-14T02:22:40Z</dcterms:modified>
</cp:coreProperties>
</file>